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Lst>
  <p:notesMasterIdLst>
    <p:notesMasterId r:id="rId19"/>
  </p:notesMasterIdLst>
  <p:handoutMasterIdLst>
    <p:handoutMasterId r:id="rId20"/>
  </p:handoutMasterIdLst>
  <p:sldIdLst>
    <p:sldId id="256" r:id="rId2"/>
    <p:sldId id="302" r:id="rId3"/>
    <p:sldId id="301" r:id="rId4"/>
    <p:sldId id="304" r:id="rId5"/>
    <p:sldId id="308" r:id="rId6"/>
    <p:sldId id="307" r:id="rId7"/>
    <p:sldId id="317" r:id="rId8"/>
    <p:sldId id="315" r:id="rId9"/>
    <p:sldId id="309" r:id="rId10"/>
    <p:sldId id="318" r:id="rId11"/>
    <p:sldId id="312" r:id="rId12"/>
    <p:sldId id="316" r:id="rId13"/>
    <p:sldId id="310" r:id="rId14"/>
    <p:sldId id="313" r:id="rId15"/>
    <p:sldId id="311" r:id="rId16"/>
    <p:sldId id="305" r:id="rId17"/>
    <p:sldId id="303" r:id="rId18"/>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059"/>
    <a:srgbClr val="A814AC"/>
    <a:srgbClr val="0DEDED"/>
    <a:srgbClr val="0FF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7513" autoAdjust="0"/>
  </p:normalViewPr>
  <p:slideViewPr>
    <p:cSldViewPr snapToGrid="0" snapToObjects="1">
      <p:cViewPr varScale="1">
        <p:scale>
          <a:sx n="143" d="100"/>
          <a:sy n="143" d="100"/>
        </p:scale>
        <p:origin x="612"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9248D-0CA7-40E6-B5C3-F561B4999A9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CO"/>
        </a:p>
      </dgm:t>
    </dgm:pt>
    <dgm:pt modelId="{479678C7-9019-46A9-BA42-E2249D0ACCD7}">
      <dgm:prSet phldrT="[Texto]"/>
      <dgm:spPr/>
      <dgm:t>
        <a:bodyPr/>
        <a:lstStyle/>
        <a:p>
          <a:r>
            <a:rPr lang="es-CO" dirty="0" smtClean="0">
              <a:solidFill>
                <a:schemeClr val="tx1"/>
              </a:solidFill>
            </a:rPr>
            <a:t>Primer momento</a:t>
          </a:r>
          <a:endParaRPr lang="es-CO" dirty="0">
            <a:solidFill>
              <a:schemeClr val="tx1"/>
            </a:solidFill>
          </a:endParaRPr>
        </a:p>
      </dgm:t>
    </dgm:pt>
    <dgm:pt modelId="{BE4A6B14-8B3B-4814-AEA9-536240DE88D1}" type="parTrans" cxnId="{7BA60BA5-0573-40AF-A6EC-7155C076C207}">
      <dgm:prSet/>
      <dgm:spPr/>
      <dgm:t>
        <a:bodyPr/>
        <a:lstStyle/>
        <a:p>
          <a:endParaRPr lang="es-CO"/>
        </a:p>
      </dgm:t>
    </dgm:pt>
    <dgm:pt modelId="{4414E3F4-FB06-441E-9110-7E675EC51A7C}" type="sibTrans" cxnId="{7BA60BA5-0573-40AF-A6EC-7155C076C207}">
      <dgm:prSet/>
      <dgm:spPr/>
      <dgm:t>
        <a:bodyPr/>
        <a:lstStyle/>
        <a:p>
          <a:endParaRPr lang="es-CO"/>
        </a:p>
      </dgm:t>
    </dgm:pt>
    <dgm:pt modelId="{E858073D-E2E3-4698-8A6D-901F7F15684D}">
      <dgm:prSet phldrT="[Texto]"/>
      <dgm:spPr/>
      <dgm:t>
        <a:bodyPr/>
        <a:lstStyle/>
        <a:p>
          <a:r>
            <a:rPr lang="es-CO" dirty="0" smtClean="0"/>
            <a:t>Contextualización</a:t>
          </a:r>
          <a:endParaRPr lang="es-CO" dirty="0"/>
        </a:p>
      </dgm:t>
    </dgm:pt>
    <dgm:pt modelId="{167A10B8-E3F4-42D6-8875-CCF638B04350}" type="parTrans" cxnId="{75608CB9-4A05-4AD7-8A52-59E8C5C24EA3}">
      <dgm:prSet/>
      <dgm:spPr/>
      <dgm:t>
        <a:bodyPr/>
        <a:lstStyle/>
        <a:p>
          <a:endParaRPr lang="es-CO"/>
        </a:p>
      </dgm:t>
    </dgm:pt>
    <dgm:pt modelId="{950F6A4B-E52C-49D2-A553-ADCB95984C94}" type="sibTrans" cxnId="{75608CB9-4A05-4AD7-8A52-59E8C5C24EA3}">
      <dgm:prSet/>
      <dgm:spPr/>
      <dgm:t>
        <a:bodyPr/>
        <a:lstStyle/>
        <a:p>
          <a:endParaRPr lang="es-CO"/>
        </a:p>
      </dgm:t>
    </dgm:pt>
    <dgm:pt modelId="{C551EADE-9D1C-4B43-9ED5-DA95F8F22F84}">
      <dgm:prSet phldrT="[Texto]"/>
      <dgm:spPr/>
      <dgm:t>
        <a:bodyPr/>
        <a:lstStyle/>
        <a:p>
          <a:r>
            <a:rPr lang="es-CO" dirty="0" smtClean="0"/>
            <a:t>Prueba de caracterización</a:t>
          </a:r>
          <a:endParaRPr lang="es-CO" dirty="0"/>
        </a:p>
      </dgm:t>
    </dgm:pt>
    <dgm:pt modelId="{974D6044-5D3A-4E89-A86F-72EDC5CC2308}" type="parTrans" cxnId="{7EE850BD-CC7E-4881-AAF1-EF0C6627DA56}">
      <dgm:prSet/>
      <dgm:spPr/>
      <dgm:t>
        <a:bodyPr/>
        <a:lstStyle/>
        <a:p>
          <a:endParaRPr lang="es-CO"/>
        </a:p>
      </dgm:t>
    </dgm:pt>
    <dgm:pt modelId="{E33C5D2C-4D11-4C97-99D8-4FF23108503B}" type="sibTrans" cxnId="{7EE850BD-CC7E-4881-AAF1-EF0C6627DA56}">
      <dgm:prSet/>
      <dgm:spPr/>
      <dgm:t>
        <a:bodyPr/>
        <a:lstStyle/>
        <a:p>
          <a:endParaRPr lang="es-CO"/>
        </a:p>
      </dgm:t>
    </dgm:pt>
    <dgm:pt modelId="{44238B38-C073-4428-8ADE-BB102F797691}">
      <dgm:prSet phldrT="[Texto]"/>
      <dgm:spPr/>
      <dgm:t>
        <a:bodyPr/>
        <a:lstStyle/>
        <a:p>
          <a:r>
            <a:rPr lang="es-CO" dirty="0" smtClean="0">
              <a:solidFill>
                <a:schemeClr val="tx1"/>
              </a:solidFill>
            </a:rPr>
            <a:t>Segundo Momento</a:t>
          </a:r>
          <a:endParaRPr lang="es-CO" dirty="0">
            <a:solidFill>
              <a:schemeClr val="tx1"/>
            </a:solidFill>
          </a:endParaRPr>
        </a:p>
      </dgm:t>
    </dgm:pt>
    <dgm:pt modelId="{B6342A42-143A-4F81-AACB-A0D085808C78}" type="parTrans" cxnId="{6C79D77A-881B-4C2F-B4BA-BF074DF5AC60}">
      <dgm:prSet/>
      <dgm:spPr/>
      <dgm:t>
        <a:bodyPr/>
        <a:lstStyle/>
        <a:p>
          <a:endParaRPr lang="es-CO"/>
        </a:p>
      </dgm:t>
    </dgm:pt>
    <dgm:pt modelId="{00385CB6-04F7-4417-8D5E-14F877D86A21}" type="sibTrans" cxnId="{6C79D77A-881B-4C2F-B4BA-BF074DF5AC60}">
      <dgm:prSet/>
      <dgm:spPr/>
      <dgm:t>
        <a:bodyPr/>
        <a:lstStyle/>
        <a:p>
          <a:endParaRPr lang="es-CO"/>
        </a:p>
      </dgm:t>
    </dgm:pt>
    <dgm:pt modelId="{C44D6403-113C-4F35-A910-BC7B0E8CCA82}">
      <dgm:prSet phldrT="[Texto]"/>
      <dgm:spPr/>
      <dgm:t>
        <a:bodyPr/>
        <a:lstStyle/>
        <a:p>
          <a:pPr marL="171450" indent="0"/>
          <a:r>
            <a:rPr lang="es-CO" dirty="0" smtClean="0"/>
            <a:t>Resultados de caracterización</a:t>
          </a:r>
          <a:endParaRPr lang="es-CO" dirty="0"/>
        </a:p>
      </dgm:t>
    </dgm:pt>
    <dgm:pt modelId="{9398C184-3B9C-4F4C-A971-C211A50ACFFE}" type="parTrans" cxnId="{B516599A-683D-4BFD-9EB6-94BFDF40CA16}">
      <dgm:prSet/>
      <dgm:spPr/>
      <dgm:t>
        <a:bodyPr/>
        <a:lstStyle/>
        <a:p>
          <a:endParaRPr lang="es-CO"/>
        </a:p>
      </dgm:t>
    </dgm:pt>
    <dgm:pt modelId="{10BA1E02-63CF-4517-A759-0E64D5C29AF7}" type="sibTrans" cxnId="{B516599A-683D-4BFD-9EB6-94BFDF40CA16}">
      <dgm:prSet/>
      <dgm:spPr/>
      <dgm:t>
        <a:bodyPr/>
        <a:lstStyle/>
        <a:p>
          <a:endParaRPr lang="es-CO"/>
        </a:p>
      </dgm:t>
    </dgm:pt>
    <dgm:pt modelId="{E978A6DF-C7B7-4E6B-B25B-0896BF3DC243}">
      <dgm:prSet phldrT="[Texto]"/>
      <dgm:spPr/>
      <dgm:t>
        <a:bodyPr/>
        <a:lstStyle/>
        <a:p>
          <a:pPr marL="171450" indent="0"/>
          <a:r>
            <a:rPr lang="es-CO" dirty="0" smtClean="0"/>
            <a:t>Reflexión</a:t>
          </a:r>
          <a:endParaRPr lang="es-CO" dirty="0"/>
        </a:p>
      </dgm:t>
    </dgm:pt>
    <dgm:pt modelId="{BF239B18-D88E-45FE-A609-D71F71E2A181}" type="parTrans" cxnId="{4647DAA4-86D5-44FF-8E53-A5DDEDCCB69D}">
      <dgm:prSet/>
      <dgm:spPr/>
      <dgm:t>
        <a:bodyPr/>
        <a:lstStyle/>
        <a:p>
          <a:endParaRPr lang="es-CO"/>
        </a:p>
      </dgm:t>
    </dgm:pt>
    <dgm:pt modelId="{EA3ABCD9-352E-42DE-B53A-779861FDD73D}" type="sibTrans" cxnId="{4647DAA4-86D5-44FF-8E53-A5DDEDCCB69D}">
      <dgm:prSet/>
      <dgm:spPr/>
      <dgm:t>
        <a:bodyPr/>
        <a:lstStyle/>
        <a:p>
          <a:endParaRPr lang="es-CO"/>
        </a:p>
      </dgm:t>
    </dgm:pt>
    <dgm:pt modelId="{9CD029B1-D96A-4CBA-808F-46176EAB1F6C}">
      <dgm:prSet phldrT="[Texto]"/>
      <dgm:spPr/>
      <dgm:t>
        <a:bodyPr/>
        <a:lstStyle/>
        <a:p>
          <a:pPr marL="171450" indent="0"/>
          <a:r>
            <a:rPr lang="es-CO" dirty="0" smtClean="0"/>
            <a:t>Prueba</a:t>
          </a:r>
          <a:endParaRPr lang="es-CO" dirty="0"/>
        </a:p>
      </dgm:t>
    </dgm:pt>
    <dgm:pt modelId="{5896E69F-9DDC-4206-9F2D-BF104CA5CD06}" type="parTrans" cxnId="{97BEE23E-3EF9-4751-9C47-7A8862689BDA}">
      <dgm:prSet/>
      <dgm:spPr/>
      <dgm:t>
        <a:bodyPr/>
        <a:lstStyle/>
        <a:p>
          <a:endParaRPr lang="es-CO"/>
        </a:p>
      </dgm:t>
    </dgm:pt>
    <dgm:pt modelId="{8B3B96B9-4883-4248-B31D-BCB39C1AB8D6}" type="sibTrans" cxnId="{97BEE23E-3EF9-4751-9C47-7A8862689BDA}">
      <dgm:prSet/>
      <dgm:spPr/>
      <dgm:t>
        <a:bodyPr/>
        <a:lstStyle/>
        <a:p>
          <a:endParaRPr lang="es-CO"/>
        </a:p>
      </dgm:t>
    </dgm:pt>
    <dgm:pt modelId="{51E5D7AA-47E4-416F-9EA7-A4821C25B045}" type="pres">
      <dgm:prSet presAssocID="{F339248D-0CA7-40E6-B5C3-F561B4999A90}" presName="linearFlow" presStyleCnt="0">
        <dgm:presLayoutVars>
          <dgm:dir/>
          <dgm:animLvl val="lvl"/>
          <dgm:resizeHandles val="exact"/>
        </dgm:presLayoutVars>
      </dgm:prSet>
      <dgm:spPr/>
      <dgm:t>
        <a:bodyPr/>
        <a:lstStyle/>
        <a:p>
          <a:endParaRPr lang="es-CO"/>
        </a:p>
      </dgm:t>
    </dgm:pt>
    <dgm:pt modelId="{695AD6FE-BD2D-4298-9894-3410F8B5AA52}" type="pres">
      <dgm:prSet presAssocID="{479678C7-9019-46A9-BA42-E2249D0ACCD7}" presName="composite" presStyleCnt="0"/>
      <dgm:spPr/>
    </dgm:pt>
    <dgm:pt modelId="{989E7EA0-70E3-416B-BF7D-F3600747E1AE}" type="pres">
      <dgm:prSet presAssocID="{479678C7-9019-46A9-BA42-E2249D0ACCD7}" presName="parentText" presStyleLbl="alignNode1" presStyleIdx="0" presStyleCnt="2">
        <dgm:presLayoutVars>
          <dgm:chMax val="1"/>
          <dgm:bulletEnabled val="1"/>
        </dgm:presLayoutVars>
      </dgm:prSet>
      <dgm:spPr/>
      <dgm:t>
        <a:bodyPr/>
        <a:lstStyle/>
        <a:p>
          <a:endParaRPr lang="es-CO"/>
        </a:p>
      </dgm:t>
    </dgm:pt>
    <dgm:pt modelId="{FB2943F9-B133-4963-BD52-A755350DD9BE}" type="pres">
      <dgm:prSet presAssocID="{479678C7-9019-46A9-BA42-E2249D0ACCD7}" presName="descendantText" presStyleLbl="alignAcc1" presStyleIdx="0" presStyleCnt="2" custLinFactNeighborX="0" custLinFactNeighborY="-251">
        <dgm:presLayoutVars>
          <dgm:bulletEnabled val="1"/>
        </dgm:presLayoutVars>
      </dgm:prSet>
      <dgm:spPr/>
      <dgm:t>
        <a:bodyPr/>
        <a:lstStyle/>
        <a:p>
          <a:endParaRPr lang="es-CO"/>
        </a:p>
      </dgm:t>
    </dgm:pt>
    <dgm:pt modelId="{E7C0EEE2-864E-4DC5-A3C5-92DA178EDA5B}" type="pres">
      <dgm:prSet presAssocID="{4414E3F4-FB06-441E-9110-7E675EC51A7C}" presName="sp" presStyleCnt="0"/>
      <dgm:spPr/>
    </dgm:pt>
    <dgm:pt modelId="{C58E84DE-A1B0-475C-A193-C3E98E346F27}" type="pres">
      <dgm:prSet presAssocID="{44238B38-C073-4428-8ADE-BB102F797691}" presName="composite" presStyleCnt="0"/>
      <dgm:spPr/>
    </dgm:pt>
    <dgm:pt modelId="{5725A1AE-56C5-4831-ABCE-0CB1ADF13546}" type="pres">
      <dgm:prSet presAssocID="{44238B38-C073-4428-8ADE-BB102F797691}" presName="parentText" presStyleLbl="alignNode1" presStyleIdx="1" presStyleCnt="2">
        <dgm:presLayoutVars>
          <dgm:chMax val="1"/>
          <dgm:bulletEnabled val="1"/>
        </dgm:presLayoutVars>
      </dgm:prSet>
      <dgm:spPr/>
      <dgm:t>
        <a:bodyPr/>
        <a:lstStyle/>
        <a:p>
          <a:endParaRPr lang="es-CO"/>
        </a:p>
      </dgm:t>
    </dgm:pt>
    <dgm:pt modelId="{2CB70E86-C329-42FF-93FF-B256075F65B7}" type="pres">
      <dgm:prSet presAssocID="{44238B38-C073-4428-8ADE-BB102F797691}" presName="descendantText" presStyleLbl="alignAcc1" presStyleIdx="1" presStyleCnt="2" custLinFactNeighborY="5376">
        <dgm:presLayoutVars>
          <dgm:bulletEnabled val="1"/>
        </dgm:presLayoutVars>
      </dgm:prSet>
      <dgm:spPr/>
      <dgm:t>
        <a:bodyPr/>
        <a:lstStyle/>
        <a:p>
          <a:endParaRPr lang="es-CO"/>
        </a:p>
      </dgm:t>
    </dgm:pt>
  </dgm:ptLst>
  <dgm:cxnLst>
    <dgm:cxn modelId="{CE42522B-BE03-483B-AFF3-B168ECA8B780}" type="presOf" srcId="{9CD029B1-D96A-4CBA-808F-46176EAB1F6C}" destId="{2CB70E86-C329-42FF-93FF-B256075F65B7}" srcOrd="0" destOrd="1" presId="urn:microsoft.com/office/officeart/2005/8/layout/chevron2"/>
    <dgm:cxn modelId="{6C79D77A-881B-4C2F-B4BA-BF074DF5AC60}" srcId="{F339248D-0CA7-40E6-B5C3-F561B4999A90}" destId="{44238B38-C073-4428-8ADE-BB102F797691}" srcOrd="1" destOrd="0" parTransId="{B6342A42-143A-4F81-AACB-A0D085808C78}" sibTransId="{00385CB6-04F7-4417-8D5E-14F877D86A21}"/>
    <dgm:cxn modelId="{9D37B772-3A82-41E1-B553-83503D8C3E32}" type="presOf" srcId="{479678C7-9019-46A9-BA42-E2249D0ACCD7}" destId="{989E7EA0-70E3-416B-BF7D-F3600747E1AE}" srcOrd="0" destOrd="0" presId="urn:microsoft.com/office/officeart/2005/8/layout/chevron2"/>
    <dgm:cxn modelId="{B992C0D1-0312-49BC-BF13-5B2D1A605994}" type="presOf" srcId="{C551EADE-9D1C-4B43-9ED5-DA95F8F22F84}" destId="{FB2943F9-B133-4963-BD52-A755350DD9BE}" srcOrd="0" destOrd="1" presId="urn:microsoft.com/office/officeart/2005/8/layout/chevron2"/>
    <dgm:cxn modelId="{4647DAA4-86D5-44FF-8E53-A5DDEDCCB69D}" srcId="{44238B38-C073-4428-8ADE-BB102F797691}" destId="{E978A6DF-C7B7-4E6B-B25B-0896BF3DC243}" srcOrd="0" destOrd="0" parTransId="{BF239B18-D88E-45FE-A609-D71F71E2A181}" sibTransId="{EA3ABCD9-352E-42DE-B53A-779861FDD73D}"/>
    <dgm:cxn modelId="{E864D605-B722-48D2-9983-C684029EFBF9}" type="presOf" srcId="{44238B38-C073-4428-8ADE-BB102F797691}" destId="{5725A1AE-56C5-4831-ABCE-0CB1ADF13546}" srcOrd="0" destOrd="0" presId="urn:microsoft.com/office/officeart/2005/8/layout/chevron2"/>
    <dgm:cxn modelId="{B62EC229-3424-41B7-93DA-2C774EC9C200}" type="presOf" srcId="{E858073D-E2E3-4698-8A6D-901F7F15684D}" destId="{FB2943F9-B133-4963-BD52-A755350DD9BE}" srcOrd="0" destOrd="0" presId="urn:microsoft.com/office/officeart/2005/8/layout/chevron2"/>
    <dgm:cxn modelId="{8919CF36-6FCC-4E0E-8314-74277C37E0DB}" type="presOf" srcId="{C44D6403-113C-4F35-A910-BC7B0E8CCA82}" destId="{2CB70E86-C329-42FF-93FF-B256075F65B7}" srcOrd="0" destOrd="2" presId="urn:microsoft.com/office/officeart/2005/8/layout/chevron2"/>
    <dgm:cxn modelId="{97BEE23E-3EF9-4751-9C47-7A8862689BDA}" srcId="{44238B38-C073-4428-8ADE-BB102F797691}" destId="{9CD029B1-D96A-4CBA-808F-46176EAB1F6C}" srcOrd="1" destOrd="0" parTransId="{5896E69F-9DDC-4206-9F2D-BF104CA5CD06}" sibTransId="{8B3B96B9-4883-4248-B31D-BCB39C1AB8D6}"/>
    <dgm:cxn modelId="{3D0B44DB-0703-4803-B241-BD0431F95591}" type="presOf" srcId="{F339248D-0CA7-40E6-B5C3-F561B4999A90}" destId="{51E5D7AA-47E4-416F-9EA7-A4821C25B045}" srcOrd="0" destOrd="0" presId="urn:microsoft.com/office/officeart/2005/8/layout/chevron2"/>
    <dgm:cxn modelId="{7EE850BD-CC7E-4881-AAF1-EF0C6627DA56}" srcId="{479678C7-9019-46A9-BA42-E2249D0ACCD7}" destId="{C551EADE-9D1C-4B43-9ED5-DA95F8F22F84}" srcOrd="1" destOrd="0" parTransId="{974D6044-5D3A-4E89-A86F-72EDC5CC2308}" sibTransId="{E33C5D2C-4D11-4C97-99D8-4FF23108503B}"/>
    <dgm:cxn modelId="{B516599A-683D-4BFD-9EB6-94BFDF40CA16}" srcId="{44238B38-C073-4428-8ADE-BB102F797691}" destId="{C44D6403-113C-4F35-A910-BC7B0E8CCA82}" srcOrd="2" destOrd="0" parTransId="{9398C184-3B9C-4F4C-A971-C211A50ACFFE}" sibTransId="{10BA1E02-63CF-4517-A759-0E64D5C29AF7}"/>
    <dgm:cxn modelId="{7BA60BA5-0573-40AF-A6EC-7155C076C207}" srcId="{F339248D-0CA7-40E6-B5C3-F561B4999A90}" destId="{479678C7-9019-46A9-BA42-E2249D0ACCD7}" srcOrd="0" destOrd="0" parTransId="{BE4A6B14-8B3B-4814-AEA9-536240DE88D1}" sibTransId="{4414E3F4-FB06-441E-9110-7E675EC51A7C}"/>
    <dgm:cxn modelId="{6946A3EE-298B-4EAE-A0C5-9934CC3141E4}" type="presOf" srcId="{E978A6DF-C7B7-4E6B-B25B-0896BF3DC243}" destId="{2CB70E86-C329-42FF-93FF-B256075F65B7}" srcOrd="0" destOrd="0" presId="urn:microsoft.com/office/officeart/2005/8/layout/chevron2"/>
    <dgm:cxn modelId="{75608CB9-4A05-4AD7-8A52-59E8C5C24EA3}" srcId="{479678C7-9019-46A9-BA42-E2249D0ACCD7}" destId="{E858073D-E2E3-4698-8A6D-901F7F15684D}" srcOrd="0" destOrd="0" parTransId="{167A10B8-E3F4-42D6-8875-CCF638B04350}" sibTransId="{950F6A4B-E52C-49D2-A553-ADCB95984C94}"/>
    <dgm:cxn modelId="{65D9B0A1-99BA-4622-B0D6-07A91C3A1AC0}" type="presParOf" srcId="{51E5D7AA-47E4-416F-9EA7-A4821C25B045}" destId="{695AD6FE-BD2D-4298-9894-3410F8B5AA52}" srcOrd="0" destOrd="0" presId="urn:microsoft.com/office/officeart/2005/8/layout/chevron2"/>
    <dgm:cxn modelId="{4A82249B-566C-4821-8EEC-73AA681E066A}" type="presParOf" srcId="{695AD6FE-BD2D-4298-9894-3410F8B5AA52}" destId="{989E7EA0-70E3-416B-BF7D-F3600747E1AE}" srcOrd="0" destOrd="0" presId="urn:microsoft.com/office/officeart/2005/8/layout/chevron2"/>
    <dgm:cxn modelId="{39D1AA09-1D49-4377-899C-3E91A37BFECA}" type="presParOf" srcId="{695AD6FE-BD2D-4298-9894-3410F8B5AA52}" destId="{FB2943F9-B133-4963-BD52-A755350DD9BE}" srcOrd="1" destOrd="0" presId="urn:microsoft.com/office/officeart/2005/8/layout/chevron2"/>
    <dgm:cxn modelId="{8A21F14E-948B-4C53-A7F5-65215DBA9D08}" type="presParOf" srcId="{51E5D7AA-47E4-416F-9EA7-A4821C25B045}" destId="{E7C0EEE2-864E-4DC5-A3C5-92DA178EDA5B}" srcOrd="1" destOrd="0" presId="urn:microsoft.com/office/officeart/2005/8/layout/chevron2"/>
    <dgm:cxn modelId="{AB14AD4F-82E2-482F-9A94-D7BB6A3F6EDC}" type="presParOf" srcId="{51E5D7AA-47E4-416F-9EA7-A4821C25B045}" destId="{C58E84DE-A1B0-475C-A193-C3E98E346F27}" srcOrd="2" destOrd="0" presId="urn:microsoft.com/office/officeart/2005/8/layout/chevron2"/>
    <dgm:cxn modelId="{CCA1B079-7F5E-4450-86C3-4A61DEB8C351}" type="presParOf" srcId="{C58E84DE-A1B0-475C-A193-C3E98E346F27}" destId="{5725A1AE-56C5-4831-ABCE-0CB1ADF13546}" srcOrd="0" destOrd="0" presId="urn:microsoft.com/office/officeart/2005/8/layout/chevron2"/>
    <dgm:cxn modelId="{4946F566-E9A7-40E9-A21D-84B6F0EAFA6D}" type="presParOf" srcId="{C58E84DE-A1B0-475C-A193-C3E98E346F27}" destId="{2CB70E86-C329-42FF-93FF-B256075F65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83265-880C-4F3E-BB2F-D17403836E7C}"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s-CO"/>
        </a:p>
      </dgm:t>
    </dgm:pt>
    <dgm:pt modelId="{3EF627C6-6DC1-48B9-A4E6-5FD975F8C343}">
      <dgm:prSet phldrT="[Texto]" custT="1"/>
      <dgm:spPr/>
      <dgm:t>
        <a:bodyPr/>
        <a:lstStyle/>
        <a:p>
          <a:r>
            <a:rPr lang="es-CO" sz="1200" dirty="0" smtClean="0"/>
            <a:t>Guerrero , Y. A., &amp; Torres, Y. D. (2017)</a:t>
          </a:r>
          <a:endParaRPr lang="es-CO" sz="1200" dirty="0"/>
        </a:p>
      </dgm:t>
    </dgm:pt>
    <dgm:pt modelId="{78FDDE0A-5A5B-4841-875E-013A205BF3B6}" type="parTrans" cxnId="{ED9057B8-5017-48F6-8CB2-4C13F9F770E7}">
      <dgm:prSet/>
      <dgm:spPr/>
      <dgm:t>
        <a:bodyPr/>
        <a:lstStyle/>
        <a:p>
          <a:endParaRPr lang="es-CO" sz="2800"/>
        </a:p>
      </dgm:t>
    </dgm:pt>
    <dgm:pt modelId="{05341C1D-6AA8-4AEB-8634-C87D36F6E5F2}" type="sibTrans" cxnId="{ED9057B8-5017-48F6-8CB2-4C13F9F770E7}">
      <dgm:prSet/>
      <dgm:spPr/>
      <dgm:t>
        <a:bodyPr/>
        <a:lstStyle/>
        <a:p>
          <a:endParaRPr lang="es-CO" sz="2800"/>
        </a:p>
      </dgm:t>
    </dgm:pt>
    <dgm:pt modelId="{5C8CCA53-2C36-4295-B471-D8F4AA46C433}">
      <dgm:prSet phldrT="[Texto]" custT="1"/>
      <dgm:spPr/>
      <dgm:t>
        <a:bodyPr/>
        <a:lstStyle/>
        <a:p>
          <a:r>
            <a:rPr lang="es-CO" sz="1200" dirty="0" smtClean="0"/>
            <a:t>Guerrero, Y. A.,  &amp; Hernández, J. E. (2019, sin publicar)</a:t>
          </a:r>
          <a:endParaRPr lang="es-CO" sz="1200" dirty="0"/>
        </a:p>
      </dgm:t>
    </dgm:pt>
    <dgm:pt modelId="{697F862D-D398-4AD5-AA3D-FAA2D5FB8559}" type="parTrans" cxnId="{F9EDA17B-10BA-4850-BF5D-48434741896C}">
      <dgm:prSet/>
      <dgm:spPr/>
      <dgm:t>
        <a:bodyPr/>
        <a:lstStyle/>
        <a:p>
          <a:endParaRPr lang="es-CO" sz="2800"/>
        </a:p>
      </dgm:t>
    </dgm:pt>
    <dgm:pt modelId="{CF3681A2-0BBC-499C-8F2E-99027733FF56}" type="sibTrans" cxnId="{F9EDA17B-10BA-4850-BF5D-48434741896C}">
      <dgm:prSet/>
      <dgm:spPr/>
      <dgm:t>
        <a:bodyPr/>
        <a:lstStyle/>
        <a:p>
          <a:endParaRPr lang="es-CO" sz="2800"/>
        </a:p>
      </dgm:t>
    </dgm:pt>
    <dgm:pt modelId="{F1A73A2A-FAC0-4A57-ADBA-C044EF482EAB}">
      <dgm:prSet phldrT="[Texto]" custT="1"/>
      <dgm:spPr/>
      <dgm:t>
        <a:bodyPr/>
        <a:lstStyle/>
        <a:p>
          <a:r>
            <a:rPr lang="en-US" sz="1200" dirty="0" smtClean="0"/>
            <a:t>Papadopoulos, I., &amp; V. </a:t>
          </a:r>
          <a:r>
            <a:rPr lang="en-US" sz="1200" dirty="0" err="1" smtClean="0"/>
            <a:t>Dagdilelis</a:t>
          </a:r>
          <a:r>
            <a:rPr lang="en-US" sz="1200" dirty="0" smtClean="0"/>
            <a:t> (2009)</a:t>
          </a:r>
          <a:endParaRPr lang="es-CO" sz="1200" dirty="0"/>
        </a:p>
      </dgm:t>
    </dgm:pt>
    <dgm:pt modelId="{0A7C513F-4F43-409A-A6E5-5D57B70415C2}" type="parTrans" cxnId="{8DE19DE6-B655-471C-B01D-9D0B2A14BEA0}">
      <dgm:prSet/>
      <dgm:spPr/>
      <dgm:t>
        <a:bodyPr/>
        <a:lstStyle/>
        <a:p>
          <a:endParaRPr lang="es-CO" sz="2800"/>
        </a:p>
      </dgm:t>
    </dgm:pt>
    <dgm:pt modelId="{266F9A36-C7D1-46B1-8023-69D877A6AE81}" type="sibTrans" cxnId="{8DE19DE6-B655-471C-B01D-9D0B2A14BEA0}">
      <dgm:prSet/>
      <dgm:spPr/>
      <dgm:t>
        <a:bodyPr/>
        <a:lstStyle/>
        <a:p>
          <a:endParaRPr lang="es-CO" sz="2800"/>
        </a:p>
      </dgm:t>
    </dgm:pt>
    <dgm:pt modelId="{0BD9007A-329D-4CBA-AC08-BA1334EF53F8}" type="pres">
      <dgm:prSet presAssocID="{3BD83265-880C-4F3E-BB2F-D17403836E7C}" presName="Name0" presStyleCnt="0">
        <dgm:presLayoutVars>
          <dgm:chMax val="7"/>
          <dgm:chPref val="7"/>
          <dgm:dir/>
          <dgm:animLvl val="lvl"/>
        </dgm:presLayoutVars>
      </dgm:prSet>
      <dgm:spPr/>
      <dgm:t>
        <a:bodyPr/>
        <a:lstStyle/>
        <a:p>
          <a:endParaRPr lang="es-CO"/>
        </a:p>
      </dgm:t>
    </dgm:pt>
    <dgm:pt modelId="{AACA9DD7-EDB3-4C88-85CC-C52C14398118}" type="pres">
      <dgm:prSet presAssocID="{3EF627C6-6DC1-48B9-A4E6-5FD975F8C343}" presName="Accent1" presStyleCnt="0"/>
      <dgm:spPr/>
    </dgm:pt>
    <dgm:pt modelId="{24A9940B-A182-4503-8A94-B6F781205B50}" type="pres">
      <dgm:prSet presAssocID="{3EF627C6-6DC1-48B9-A4E6-5FD975F8C343}" presName="Accent" presStyleLbl="node1" presStyleIdx="0" presStyleCnt="3"/>
      <dgm:spPr/>
    </dgm:pt>
    <dgm:pt modelId="{03726716-19D7-413A-97D6-0EE8449FEB57}" type="pres">
      <dgm:prSet presAssocID="{3EF627C6-6DC1-48B9-A4E6-5FD975F8C343}" presName="Parent1" presStyleLbl="revTx" presStyleIdx="0" presStyleCnt="3">
        <dgm:presLayoutVars>
          <dgm:chMax val="1"/>
          <dgm:chPref val="1"/>
          <dgm:bulletEnabled val="1"/>
        </dgm:presLayoutVars>
      </dgm:prSet>
      <dgm:spPr/>
      <dgm:t>
        <a:bodyPr/>
        <a:lstStyle/>
        <a:p>
          <a:endParaRPr lang="es-CO"/>
        </a:p>
      </dgm:t>
    </dgm:pt>
    <dgm:pt modelId="{DAF4253C-8099-4DEF-BB94-A0193958BC92}" type="pres">
      <dgm:prSet presAssocID="{5C8CCA53-2C36-4295-B471-D8F4AA46C433}" presName="Accent2" presStyleCnt="0"/>
      <dgm:spPr/>
    </dgm:pt>
    <dgm:pt modelId="{8256FA74-87B7-4188-9733-5B22E127E146}" type="pres">
      <dgm:prSet presAssocID="{5C8CCA53-2C36-4295-B471-D8F4AA46C433}" presName="Accent" presStyleLbl="node1" presStyleIdx="1" presStyleCnt="3"/>
      <dgm:spPr/>
    </dgm:pt>
    <dgm:pt modelId="{BFFB8D90-D184-44BB-B66B-67E10D5CD617}" type="pres">
      <dgm:prSet presAssocID="{5C8CCA53-2C36-4295-B471-D8F4AA46C433}" presName="Parent2" presStyleLbl="revTx" presStyleIdx="1" presStyleCnt="3">
        <dgm:presLayoutVars>
          <dgm:chMax val="1"/>
          <dgm:chPref val="1"/>
          <dgm:bulletEnabled val="1"/>
        </dgm:presLayoutVars>
      </dgm:prSet>
      <dgm:spPr/>
      <dgm:t>
        <a:bodyPr/>
        <a:lstStyle/>
        <a:p>
          <a:endParaRPr lang="es-CO"/>
        </a:p>
      </dgm:t>
    </dgm:pt>
    <dgm:pt modelId="{1E42E188-EBDE-4A37-97B9-B6324055A968}" type="pres">
      <dgm:prSet presAssocID="{F1A73A2A-FAC0-4A57-ADBA-C044EF482EAB}" presName="Accent3" presStyleCnt="0"/>
      <dgm:spPr/>
    </dgm:pt>
    <dgm:pt modelId="{7AD41798-68E3-46B3-9AAD-722F69AF148D}" type="pres">
      <dgm:prSet presAssocID="{F1A73A2A-FAC0-4A57-ADBA-C044EF482EAB}" presName="Accent" presStyleLbl="node1" presStyleIdx="2" presStyleCnt="3"/>
      <dgm:spPr/>
    </dgm:pt>
    <dgm:pt modelId="{C65141F8-BCC2-457D-B26B-7D87E6A4D161}" type="pres">
      <dgm:prSet presAssocID="{F1A73A2A-FAC0-4A57-ADBA-C044EF482EAB}" presName="Parent3" presStyleLbl="revTx" presStyleIdx="2" presStyleCnt="3">
        <dgm:presLayoutVars>
          <dgm:chMax val="1"/>
          <dgm:chPref val="1"/>
          <dgm:bulletEnabled val="1"/>
        </dgm:presLayoutVars>
      </dgm:prSet>
      <dgm:spPr/>
      <dgm:t>
        <a:bodyPr/>
        <a:lstStyle/>
        <a:p>
          <a:endParaRPr lang="es-CO"/>
        </a:p>
      </dgm:t>
    </dgm:pt>
  </dgm:ptLst>
  <dgm:cxnLst>
    <dgm:cxn modelId="{90160020-2315-4A68-9D00-02DAA464144C}" type="presOf" srcId="{3EF627C6-6DC1-48B9-A4E6-5FD975F8C343}" destId="{03726716-19D7-413A-97D6-0EE8449FEB57}" srcOrd="0" destOrd="0" presId="urn:microsoft.com/office/officeart/2009/layout/CircleArrowProcess"/>
    <dgm:cxn modelId="{F9EDA17B-10BA-4850-BF5D-48434741896C}" srcId="{3BD83265-880C-4F3E-BB2F-D17403836E7C}" destId="{5C8CCA53-2C36-4295-B471-D8F4AA46C433}" srcOrd="1" destOrd="0" parTransId="{697F862D-D398-4AD5-AA3D-FAA2D5FB8559}" sibTransId="{CF3681A2-0BBC-499C-8F2E-99027733FF56}"/>
    <dgm:cxn modelId="{5E184CB9-F848-4390-BF0E-6F743467091D}" type="presOf" srcId="{5C8CCA53-2C36-4295-B471-D8F4AA46C433}" destId="{BFFB8D90-D184-44BB-B66B-67E10D5CD617}" srcOrd="0" destOrd="0" presId="urn:microsoft.com/office/officeart/2009/layout/CircleArrowProcess"/>
    <dgm:cxn modelId="{ED9057B8-5017-48F6-8CB2-4C13F9F770E7}" srcId="{3BD83265-880C-4F3E-BB2F-D17403836E7C}" destId="{3EF627C6-6DC1-48B9-A4E6-5FD975F8C343}" srcOrd="0" destOrd="0" parTransId="{78FDDE0A-5A5B-4841-875E-013A205BF3B6}" sibTransId="{05341C1D-6AA8-4AEB-8634-C87D36F6E5F2}"/>
    <dgm:cxn modelId="{C73B64A4-88B8-4F87-93DC-C4032C9FCE58}" type="presOf" srcId="{3BD83265-880C-4F3E-BB2F-D17403836E7C}" destId="{0BD9007A-329D-4CBA-AC08-BA1334EF53F8}" srcOrd="0" destOrd="0" presId="urn:microsoft.com/office/officeart/2009/layout/CircleArrowProcess"/>
    <dgm:cxn modelId="{8DE19DE6-B655-471C-B01D-9D0B2A14BEA0}" srcId="{3BD83265-880C-4F3E-BB2F-D17403836E7C}" destId="{F1A73A2A-FAC0-4A57-ADBA-C044EF482EAB}" srcOrd="2" destOrd="0" parTransId="{0A7C513F-4F43-409A-A6E5-5D57B70415C2}" sibTransId="{266F9A36-C7D1-46B1-8023-69D877A6AE81}"/>
    <dgm:cxn modelId="{17DC0E12-A9B6-417D-81CF-336A59840A5A}" type="presOf" srcId="{F1A73A2A-FAC0-4A57-ADBA-C044EF482EAB}" destId="{C65141F8-BCC2-457D-B26B-7D87E6A4D161}" srcOrd="0" destOrd="0" presId="urn:microsoft.com/office/officeart/2009/layout/CircleArrowProcess"/>
    <dgm:cxn modelId="{55A9044F-CD52-4B0C-89D0-847960385203}" type="presParOf" srcId="{0BD9007A-329D-4CBA-AC08-BA1334EF53F8}" destId="{AACA9DD7-EDB3-4C88-85CC-C52C14398118}" srcOrd="0" destOrd="0" presId="urn:microsoft.com/office/officeart/2009/layout/CircleArrowProcess"/>
    <dgm:cxn modelId="{9BDF7A49-4C1A-47E3-8502-5D03801FB7CD}" type="presParOf" srcId="{AACA9DD7-EDB3-4C88-85CC-C52C14398118}" destId="{24A9940B-A182-4503-8A94-B6F781205B50}" srcOrd="0" destOrd="0" presId="urn:microsoft.com/office/officeart/2009/layout/CircleArrowProcess"/>
    <dgm:cxn modelId="{4C108CBD-2C7E-48BE-A4CA-E4029A406599}" type="presParOf" srcId="{0BD9007A-329D-4CBA-AC08-BA1334EF53F8}" destId="{03726716-19D7-413A-97D6-0EE8449FEB57}" srcOrd="1" destOrd="0" presId="urn:microsoft.com/office/officeart/2009/layout/CircleArrowProcess"/>
    <dgm:cxn modelId="{25057710-9C28-4367-898A-D5F8E3886D16}" type="presParOf" srcId="{0BD9007A-329D-4CBA-AC08-BA1334EF53F8}" destId="{DAF4253C-8099-4DEF-BB94-A0193958BC92}" srcOrd="2" destOrd="0" presId="urn:microsoft.com/office/officeart/2009/layout/CircleArrowProcess"/>
    <dgm:cxn modelId="{7FBD3B72-C593-4EF4-BCE2-CD50F4058882}" type="presParOf" srcId="{DAF4253C-8099-4DEF-BB94-A0193958BC92}" destId="{8256FA74-87B7-4188-9733-5B22E127E146}" srcOrd="0" destOrd="0" presId="urn:microsoft.com/office/officeart/2009/layout/CircleArrowProcess"/>
    <dgm:cxn modelId="{6B32B633-4714-4682-975A-3CFEF07493F6}" type="presParOf" srcId="{0BD9007A-329D-4CBA-AC08-BA1334EF53F8}" destId="{BFFB8D90-D184-44BB-B66B-67E10D5CD617}" srcOrd="3" destOrd="0" presId="urn:microsoft.com/office/officeart/2009/layout/CircleArrowProcess"/>
    <dgm:cxn modelId="{95EBC014-4FDD-4E29-816E-6DCADD9692ED}" type="presParOf" srcId="{0BD9007A-329D-4CBA-AC08-BA1334EF53F8}" destId="{1E42E188-EBDE-4A37-97B9-B6324055A968}" srcOrd="4" destOrd="0" presId="urn:microsoft.com/office/officeart/2009/layout/CircleArrowProcess"/>
    <dgm:cxn modelId="{E0F64D33-4AB7-4F0A-8666-3EA2E6B84A32}" type="presParOf" srcId="{1E42E188-EBDE-4A37-97B9-B6324055A968}" destId="{7AD41798-68E3-46B3-9AAD-722F69AF148D}" srcOrd="0" destOrd="0" presId="urn:microsoft.com/office/officeart/2009/layout/CircleArrowProcess"/>
    <dgm:cxn modelId="{31B5D493-1A4F-49FC-9163-54FC4460172A}" type="presParOf" srcId="{0BD9007A-329D-4CBA-AC08-BA1334EF53F8}" destId="{C65141F8-BCC2-457D-B26B-7D87E6A4D16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2B08E-AD82-4186-BA68-9BF72B07F22F}"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O"/>
        </a:p>
      </dgm:t>
    </dgm:pt>
    <dgm:pt modelId="{CFF1546C-0BFB-4A9A-96C3-8242BA76C33B}">
      <dgm:prSet phldrT="[Texto]"/>
      <dgm:spPr/>
      <dgm:t>
        <a:bodyPr/>
        <a:lstStyle/>
        <a:p>
          <a:r>
            <a:rPr lang="es-CO" dirty="0" smtClean="0">
              <a:solidFill>
                <a:schemeClr val="tx1"/>
              </a:solidFill>
            </a:rPr>
            <a:t>Aspecto conceptual</a:t>
          </a:r>
          <a:endParaRPr lang="es-CO" dirty="0">
            <a:solidFill>
              <a:schemeClr val="tx1"/>
            </a:solidFill>
          </a:endParaRPr>
        </a:p>
      </dgm:t>
    </dgm:pt>
    <dgm:pt modelId="{6D85B32E-5624-4699-BEF7-49603D453D3B}" type="parTrans" cxnId="{6FCD6958-F690-465F-8E55-B29F03C4E43E}">
      <dgm:prSet/>
      <dgm:spPr/>
      <dgm:t>
        <a:bodyPr/>
        <a:lstStyle/>
        <a:p>
          <a:endParaRPr lang="es-CO"/>
        </a:p>
      </dgm:t>
    </dgm:pt>
    <dgm:pt modelId="{734DD33A-A59F-4FC5-8402-ED7A1AD3B012}" type="sibTrans" cxnId="{6FCD6958-F690-465F-8E55-B29F03C4E43E}">
      <dgm:prSet/>
      <dgm:spPr/>
      <dgm:t>
        <a:bodyPr/>
        <a:lstStyle/>
        <a:p>
          <a:endParaRPr lang="es-CO"/>
        </a:p>
      </dgm:t>
    </dgm:pt>
    <dgm:pt modelId="{837CA16C-9AFB-4957-91D7-C66F45B8744C}">
      <dgm:prSet phldrT="[Texto]"/>
      <dgm:spPr/>
      <dgm:t>
        <a:bodyPr/>
        <a:lstStyle/>
        <a:p>
          <a:r>
            <a:rPr lang="es-CO" dirty="0" smtClean="0">
              <a:solidFill>
                <a:schemeClr val="tx1"/>
              </a:solidFill>
            </a:rPr>
            <a:t>Rol de la tecnología</a:t>
          </a:r>
          <a:endParaRPr lang="es-CO" dirty="0">
            <a:solidFill>
              <a:schemeClr val="tx1"/>
            </a:solidFill>
          </a:endParaRPr>
        </a:p>
      </dgm:t>
    </dgm:pt>
    <dgm:pt modelId="{C1AC8681-6E49-441F-9654-9F652CAFB8BD}" type="parTrans" cxnId="{701793E5-3BA9-4C4D-B2CC-47C7DE0C3AB0}">
      <dgm:prSet/>
      <dgm:spPr/>
      <dgm:t>
        <a:bodyPr/>
        <a:lstStyle/>
        <a:p>
          <a:endParaRPr lang="es-CO"/>
        </a:p>
      </dgm:t>
    </dgm:pt>
    <dgm:pt modelId="{2CA2B413-8664-4F16-9124-0DDE57A94641}" type="sibTrans" cxnId="{701793E5-3BA9-4C4D-B2CC-47C7DE0C3AB0}">
      <dgm:prSet/>
      <dgm:spPr/>
      <dgm:t>
        <a:bodyPr/>
        <a:lstStyle/>
        <a:p>
          <a:endParaRPr lang="es-CO"/>
        </a:p>
      </dgm:t>
    </dgm:pt>
    <dgm:pt modelId="{DCC6A35B-FCFC-4043-8755-A4B3A30A7C2F}">
      <dgm:prSet phldrT="[Texto]" custT="1"/>
      <dgm:spPr/>
      <dgm:t>
        <a:bodyPr/>
        <a:lstStyle/>
        <a:p>
          <a:r>
            <a:rPr lang="es-CO" sz="1600" dirty="0" smtClean="0"/>
            <a:t>¿Qué ventajas y desventajas encuentran en el software para el desarrollo del pensamiento aleatorio?</a:t>
          </a:r>
          <a:endParaRPr lang="es-CO" sz="1600" dirty="0"/>
        </a:p>
      </dgm:t>
    </dgm:pt>
    <dgm:pt modelId="{96B3858F-68BC-427F-993B-10228E99795F}" type="parTrans" cxnId="{19FE76BB-0C1A-4378-AB21-15360326BB76}">
      <dgm:prSet/>
      <dgm:spPr/>
      <dgm:t>
        <a:bodyPr/>
        <a:lstStyle/>
        <a:p>
          <a:endParaRPr lang="es-CO"/>
        </a:p>
      </dgm:t>
    </dgm:pt>
    <dgm:pt modelId="{BC54280B-41A1-4C27-9E55-0716BC67F2F5}" type="sibTrans" cxnId="{19FE76BB-0C1A-4378-AB21-15360326BB76}">
      <dgm:prSet/>
      <dgm:spPr/>
      <dgm:t>
        <a:bodyPr/>
        <a:lstStyle/>
        <a:p>
          <a:endParaRPr lang="es-CO"/>
        </a:p>
      </dgm:t>
    </dgm:pt>
    <dgm:pt modelId="{007A9038-803B-44CD-A3D2-5FF81FFB4C26}">
      <dgm:prSet phldrT="[Texto]"/>
      <dgm:spPr/>
      <dgm:t>
        <a:bodyPr/>
        <a:lstStyle/>
        <a:p>
          <a:endParaRPr lang="es-CO" sz="1000" dirty="0"/>
        </a:p>
      </dgm:t>
    </dgm:pt>
    <dgm:pt modelId="{398D4335-3236-468A-A98D-6DCE55DA01A3}" type="parTrans" cxnId="{3A323CD7-E1E8-4C06-B7A0-D2C2993A432E}">
      <dgm:prSet/>
      <dgm:spPr/>
      <dgm:t>
        <a:bodyPr/>
        <a:lstStyle/>
        <a:p>
          <a:endParaRPr lang="es-CO"/>
        </a:p>
      </dgm:t>
    </dgm:pt>
    <dgm:pt modelId="{E45026BC-577C-4E4F-B565-36BE84C01108}" type="sibTrans" cxnId="{3A323CD7-E1E8-4C06-B7A0-D2C2993A432E}">
      <dgm:prSet/>
      <dgm:spPr/>
      <dgm:t>
        <a:bodyPr/>
        <a:lstStyle/>
        <a:p>
          <a:endParaRPr lang="es-CO"/>
        </a:p>
      </dgm:t>
    </dgm:pt>
    <dgm:pt modelId="{4EFBA5A1-4741-432A-A5F5-34FD9612907E}">
      <dgm:prSet phldrT="[Texto]" custT="1"/>
      <dgm:spPr/>
      <dgm:t>
        <a:bodyPr/>
        <a:lstStyle/>
        <a:p>
          <a:r>
            <a:rPr lang="es-CO" sz="1400" dirty="0" smtClean="0"/>
            <a:t>¿Qué conocimientos estadísticos se necesitan para seleccionar la mejor tabla?</a:t>
          </a:r>
          <a:endParaRPr lang="es-CO" sz="1400" dirty="0"/>
        </a:p>
      </dgm:t>
    </dgm:pt>
    <dgm:pt modelId="{71B69783-DE0A-46BC-88EE-0C40C1AD86F8}" type="parTrans" cxnId="{B3B5133B-1ABD-4FF2-A42A-E7FADF64B33F}">
      <dgm:prSet/>
      <dgm:spPr/>
      <dgm:t>
        <a:bodyPr/>
        <a:lstStyle/>
        <a:p>
          <a:endParaRPr lang="es-CO"/>
        </a:p>
      </dgm:t>
    </dgm:pt>
    <dgm:pt modelId="{DB8998CB-B4F6-4815-AD81-85A7991E7E83}" type="sibTrans" cxnId="{B3B5133B-1ABD-4FF2-A42A-E7FADF64B33F}">
      <dgm:prSet/>
      <dgm:spPr/>
      <dgm:t>
        <a:bodyPr/>
        <a:lstStyle/>
        <a:p>
          <a:endParaRPr lang="es-CO"/>
        </a:p>
      </dgm:t>
    </dgm:pt>
    <dgm:pt modelId="{C0C7BFB2-A709-4EAA-A3B1-94BE522605E3}">
      <dgm:prSet phldrT="[Texto]"/>
      <dgm:spPr/>
      <dgm:t>
        <a:bodyPr/>
        <a:lstStyle/>
        <a:p>
          <a:endParaRPr lang="es-CO" sz="1000" dirty="0"/>
        </a:p>
      </dgm:t>
    </dgm:pt>
    <dgm:pt modelId="{81FAC75D-4994-4559-B44E-DEA0FE162124}" type="parTrans" cxnId="{CE9C36EA-4401-4312-82B2-46E55EE83B75}">
      <dgm:prSet/>
      <dgm:spPr/>
      <dgm:t>
        <a:bodyPr/>
        <a:lstStyle/>
        <a:p>
          <a:endParaRPr lang="es-CO"/>
        </a:p>
      </dgm:t>
    </dgm:pt>
    <dgm:pt modelId="{41FB2266-AC48-4B97-AC68-516EC593310A}" type="sibTrans" cxnId="{CE9C36EA-4401-4312-82B2-46E55EE83B75}">
      <dgm:prSet/>
      <dgm:spPr/>
      <dgm:t>
        <a:bodyPr/>
        <a:lstStyle/>
        <a:p>
          <a:endParaRPr lang="es-CO"/>
        </a:p>
      </dgm:t>
    </dgm:pt>
    <dgm:pt modelId="{1D8CF99A-E17D-4C75-87A1-751A23791763}">
      <dgm:prSet phldrT="[Texto]" custT="1"/>
      <dgm:spPr/>
      <dgm:t>
        <a:bodyPr/>
        <a:lstStyle/>
        <a:p>
          <a:r>
            <a:rPr lang="es-CO" sz="1400" dirty="0" smtClean="0"/>
            <a:t>¿En qué errores podría estar incurriendo un estudiante de educación básica</a:t>
          </a:r>
          <a:r>
            <a:rPr lang="es-CO" sz="1100" dirty="0" smtClean="0"/>
            <a:t>?</a:t>
          </a:r>
          <a:endParaRPr lang="es-CO" sz="1100" dirty="0"/>
        </a:p>
      </dgm:t>
    </dgm:pt>
    <dgm:pt modelId="{5D31C22F-B6F2-4CA2-A317-E1198E525BAD}" type="sibTrans" cxnId="{60516E53-61D3-43CA-9757-CA7D02D7ED8C}">
      <dgm:prSet/>
      <dgm:spPr/>
      <dgm:t>
        <a:bodyPr/>
        <a:lstStyle/>
        <a:p>
          <a:endParaRPr lang="es-CO"/>
        </a:p>
      </dgm:t>
    </dgm:pt>
    <dgm:pt modelId="{751236C8-298F-411B-8871-C6E65374409D}" type="parTrans" cxnId="{60516E53-61D3-43CA-9757-CA7D02D7ED8C}">
      <dgm:prSet/>
      <dgm:spPr/>
      <dgm:t>
        <a:bodyPr/>
        <a:lstStyle/>
        <a:p>
          <a:endParaRPr lang="es-CO"/>
        </a:p>
      </dgm:t>
    </dgm:pt>
    <dgm:pt modelId="{B6A2F6F4-9242-49ED-8B51-765AD2AB3E2F}">
      <dgm:prSet phldrT="[Texto]" custT="1"/>
      <dgm:spPr/>
      <dgm:t>
        <a:bodyPr/>
        <a:lstStyle/>
        <a:p>
          <a:endParaRPr lang="es-CO" sz="1100" dirty="0"/>
        </a:p>
      </dgm:t>
    </dgm:pt>
    <dgm:pt modelId="{FD1B9299-3350-409D-8627-6590E2D9D539}" type="parTrans" cxnId="{371B039D-9B03-44BC-AC7E-42D020EAA0DD}">
      <dgm:prSet/>
      <dgm:spPr/>
      <dgm:t>
        <a:bodyPr/>
        <a:lstStyle/>
        <a:p>
          <a:endParaRPr lang="es-CO"/>
        </a:p>
      </dgm:t>
    </dgm:pt>
    <dgm:pt modelId="{44D47DCC-4889-46BA-AF54-294138C7FF59}" type="sibTrans" cxnId="{371B039D-9B03-44BC-AC7E-42D020EAA0DD}">
      <dgm:prSet/>
      <dgm:spPr/>
      <dgm:t>
        <a:bodyPr/>
        <a:lstStyle/>
        <a:p>
          <a:endParaRPr lang="es-CO"/>
        </a:p>
      </dgm:t>
    </dgm:pt>
    <dgm:pt modelId="{8ED6E1A9-2C2C-4E59-B8E9-32E7A6300DD9}">
      <dgm:prSet phldrT="[Texto]" custT="1"/>
      <dgm:spPr/>
      <dgm:t>
        <a:bodyPr/>
        <a:lstStyle/>
        <a:p>
          <a:endParaRPr lang="es-CO" sz="1400" dirty="0"/>
        </a:p>
      </dgm:t>
    </dgm:pt>
    <dgm:pt modelId="{5DA08AA0-7054-4EB7-B0DF-B0CEE256D792}" type="parTrans" cxnId="{F4E5E984-0563-4C2B-B1E0-283C42AA4848}">
      <dgm:prSet/>
      <dgm:spPr/>
      <dgm:t>
        <a:bodyPr/>
        <a:lstStyle/>
        <a:p>
          <a:endParaRPr lang="es-CO"/>
        </a:p>
      </dgm:t>
    </dgm:pt>
    <dgm:pt modelId="{C9954897-A4B3-47B3-897A-4905BE46C3AA}" type="sibTrans" cxnId="{F4E5E984-0563-4C2B-B1E0-283C42AA4848}">
      <dgm:prSet/>
      <dgm:spPr/>
      <dgm:t>
        <a:bodyPr/>
        <a:lstStyle/>
        <a:p>
          <a:endParaRPr lang="es-CO"/>
        </a:p>
      </dgm:t>
    </dgm:pt>
    <dgm:pt modelId="{BECBEB46-D82D-40C7-A1F3-9562E47C2B7D}" type="pres">
      <dgm:prSet presAssocID="{3912B08E-AD82-4186-BA68-9BF72B07F22F}" presName="Name0" presStyleCnt="0">
        <dgm:presLayoutVars>
          <dgm:dir/>
          <dgm:animLvl val="lvl"/>
          <dgm:resizeHandles/>
        </dgm:presLayoutVars>
      </dgm:prSet>
      <dgm:spPr/>
      <dgm:t>
        <a:bodyPr/>
        <a:lstStyle/>
        <a:p>
          <a:endParaRPr lang="es-CO"/>
        </a:p>
      </dgm:t>
    </dgm:pt>
    <dgm:pt modelId="{4B01AAAA-AE89-4EE6-BD01-336043A6DE4B}" type="pres">
      <dgm:prSet presAssocID="{CFF1546C-0BFB-4A9A-96C3-8242BA76C33B}" presName="linNode" presStyleCnt="0"/>
      <dgm:spPr/>
    </dgm:pt>
    <dgm:pt modelId="{57CB671E-7850-4DF0-B5EF-761E5DF979A1}" type="pres">
      <dgm:prSet presAssocID="{CFF1546C-0BFB-4A9A-96C3-8242BA76C33B}" presName="parentShp" presStyleLbl="node1" presStyleIdx="0" presStyleCnt="2" custScaleX="78793" custScaleY="76405">
        <dgm:presLayoutVars>
          <dgm:bulletEnabled val="1"/>
        </dgm:presLayoutVars>
      </dgm:prSet>
      <dgm:spPr/>
      <dgm:t>
        <a:bodyPr/>
        <a:lstStyle/>
        <a:p>
          <a:endParaRPr lang="es-CO"/>
        </a:p>
      </dgm:t>
    </dgm:pt>
    <dgm:pt modelId="{702A3358-04AD-40FB-A1BE-6C23B2AE69CF}" type="pres">
      <dgm:prSet presAssocID="{CFF1546C-0BFB-4A9A-96C3-8242BA76C33B}" presName="childShp" presStyleLbl="bgAccFollowNode1" presStyleIdx="0" presStyleCnt="2">
        <dgm:presLayoutVars>
          <dgm:bulletEnabled val="1"/>
        </dgm:presLayoutVars>
      </dgm:prSet>
      <dgm:spPr/>
      <dgm:t>
        <a:bodyPr/>
        <a:lstStyle/>
        <a:p>
          <a:endParaRPr lang="es-CO"/>
        </a:p>
      </dgm:t>
    </dgm:pt>
    <dgm:pt modelId="{2DF34023-A5BC-410B-9EF1-CF551888469C}" type="pres">
      <dgm:prSet presAssocID="{734DD33A-A59F-4FC5-8402-ED7A1AD3B012}" presName="spacing" presStyleCnt="0"/>
      <dgm:spPr/>
    </dgm:pt>
    <dgm:pt modelId="{FB03126B-1741-4DA4-817F-B9671A66A989}" type="pres">
      <dgm:prSet presAssocID="{837CA16C-9AFB-4957-91D7-C66F45B8744C}" presName="linNode" presStyleCnt="0"/>
      <dgm:spPr/>
    </dgm:pt>
    <dgm:pt modelId="{ABA84963-A77C-40BB-AD08-262BDD12A9FC}" type="pres">
      <dgm:prSet presAssocID="{837CA16C-9AFB-4957-91D7-C66F45B8744C}" presName="parentShp" presStyleLbl="node1" presStyleIdx="1" presStyleCnt="2" custScaleX="85759" custScaleY="74493">
        <dgm:presLayoutVars>
          <dgm:bulletEnabled val="1"/>
        </dgm:presLayoutVars>
      </dgm:prSet>
      <dgm:spPr/>
      <dgm:t>
        <a:bodyPr/>
        <a:lstStyle/>
        <a:p>
          <a:endParaRPr lang="es-CO"/>
        </a:p>
      </dgm:t>
    </dgm:pt>
    <dgm:pt modelId="{9BFCCD7C-A5AD-44AA-BD23-8C3E47F8F765}" type="pres">
      <dgm:prSet presAssocID="{837CA16C-9AFB-4957-91D7-C66F45B8744C}" presName="childShp" presStyleLbl="bgAccFollowNode1" presStyleIdx="1" presStyleCnt="2">
        <dgm:presLayoutVars>
          <dgm:bulletEnabled val="1"/>
        </dgm:presLayoutVars>
      </dgm:prSet>
      <dgm:spPr/>
      <dgm:t>
        <a:bodyPr/>
        <a:lstStyle/>
        <a:p>
          <a:endParaRPr lang="es-CO"/>
        </a:p>
      </dgm:t>
    </dgm:pt>
  </dgm:ptLst>
  <dgm:cxnLst>
    <dgm:cxn modelId="{B3B5133B-1ABD-4FF2-A42A-E7FADF64B33F}" srcId="{CFF1546C-0BFB-4A9A-96C3-8242BA76C33B}" destId="{4EFBA5A1-4741-432A-A5F5-34FD9612907E}" srcOrd="1" destOrd="0" parTransId="{71B69783-DE0A-46BC-88EE-0C40C1AD86F8}" sibTransId="{DB8998CB-B4F6-4815-AD81-85A7991E7E83}"/>
    <dgm:cxn modelId="{3A323CD7-E1E8-4C06-B7A0-D2C2993A432E}" srcId="{837CA16C-9AFB-4957-91D7-C66F45B8744C}" destId="{007A9038-803B-44CD-A3D2-5FF81FFB4C26}" srcOrd="3" destOrd="0" parTransId="{398D4335-3236-468A-A98D-6DCE55DA01A3}" sibTransId="{E45026BC-577C-4E4F-B565-36BE84C01108}"/>
    <dgm:cxn modelId="{A0E0EC55-0378-4701-95FC-96839FF9CBBE}" type="presOf" srcId="{B6A2F6F4-9242-49ED-8B51-765AD2AB3E2F}" destId="{9BFCCD7C-A5AD-44AA-BD23-8C3E47F8F765}" srcOrd="0" destOrd="0" presId="urn:microsoft.com/office/officeart/2005/8/layout/vList6"/>
    <dgm:cxn modelId="{CE9C36EA-4401-4312-82B2-46E55EE83B75}" srcId="{837CA16C-9AFB-4957-91D7-C66F45B8744C}" destId="{C0C7BFB2-A709-4EAA-A3B1-94BE522605E3}" srcOrd="2" destOrd="0" parTransId="{81FAC75D-4994-4559-B44E-DEA0FE162124}" sibTransId="{41FB2266-AC48-4B97-AC68-516EC593310A}"/>
    <dgm:cxn modelId="{F4E5E984-0563-4C2B-B1E0-283C42AA4848}" srcId="{CFF1546C-0BFB-4A9A-96C3-8242BA76C33B}" destId="{8ED6E1A9-2C2C-4E59-B8E9-32E7A6300DD9}" srcOrd="0" destOrd="0" parTransId="{5DA08AA0-7054-4EB7-B0DF-B0CEE256D792}" sibTransId="{C9954897-A4B3-47B3-897A-4905BE46C3AA}"/>
    <dgm:cxn modelId="{62C1D10A-5371-4C8A-AD6F-AACF9C925D1F}" type="presOf" srcId="{8ED6E1A9-2C2C-4E59-B8E9-32E7A6300DD9}" destId="{702A3358-04AD-40FB-A1BE-6C23B2AE69CF}" srcOrd="0" destOrd="0" presId="urn:microsoft.com/office/officeart/2005/8/layout/vList6"/>
    <dgm:cxn modelId="{3B97B59C-9866-496D-A09C-8CE3F43D40C2}" type="presOf" srcId="{837CA16C-9AFB-4957-91D7-C66F45B8744C}" destId="{ABA84963-A77C-40BB-AD08-262BDD12A9FC}" srcOrd="0" destOrd="0" presId="urn:microsoft.com/office/officeart/2005/8/layout/vList6"/>
    <dgm:cxn modelId="{E40F1DF3-B2E5-457F-AFD3-82926D3E7A23}" type="presOf" srcId="{3912B08E-AD82-4186-BA68-9BF72B07F22F}" destId="{BECBEB46-D82D-40C7-A1F3-9562E47C2B7D}" srcOrd="0" destOrd="0" presId="urn:microsoft.com/office/officeart/2005/8/layout/vList6"/>
    <dgm:cxn modelId="{04095104-C695-433D-94A5-F9A91E75DFF1}" type="presOf" srcId="{007A9038-803B-44CD-A3D2-5FF81FFB4C26}" destId="{9BFCCD7C-A5AD-44AA-BD23-8C3E47F8F765}" srcOrd="0" destOrd="3" presId="urn:microsoft.com/office/officeart/2005/8/layout/vList6"/>
    <dgm:cxn modelId="{60516E53-61D3-43CA-9757-CA7D02D7ED8C}" srcId="{CFF1546C-0BFB-4A9A-96C3-8242BA76C33B}" destId="{1D8CF99A-E17D-4C75-87A1-751A23791763}" srcOrd="2" destOrd="0" parTransId="{751236C8-298F-411B-8871-C6E65374409D}" sibTransId="{5D31C22F-B6F2-4CA2-A317-E1198E525BAD}"/>
    <dgm:cxn modelId="{4FF59A9C-6175-4CFD-9388-965F3DE4214E}" type="presOf" srcId="{1D8CF99A-E17D-4C75-87A1-751A23791763}" destId="{702A3358-04AD-40FB-A1BE-6C23B2AE69CF}" srcOrd="0" destOrd="2" presId="urn:microsoft.com/office/officeart/2005/8/layout/vList6"/>
    <dgm:cxn modelId="{6FCD6958-F690-465F-8E55-B29F03C4E43E}" srcId="{3912B08E-AD82-4186-BA68-9BF72B07F22F}" destId="{CFF1546C-0BFB-4A9A-96C3-8242BA76C33B}" srcOrd="0" destOrd="0" parTransId="{6D85B32E-5624-4699-BEF7-49603D453D3B}" sibTransId="{734DD33A-A59F-4FC5-8402-ED7A1AD3B012}"/>
    <dgm:cxn modelId="{3560AB44-FA29-47B2-8294-36F9A81323CD}" type="presOf" srcId="{4EFBA5A1-4741-432A-A5F5-34FD9612907E}" destId="{702A3358-04AD-40FB-A1BE-6C23B2AE69CF}" srcOrd="0" destOrd="1" presId="urn:microsoft.com/office/officeart/2005/8/layout/vList6"/>
    <dgm:cxn modelId="{32D209D5-C4DD-43ED-B571-D69B5992BA8B}" type="presOf" srcId="{C0C7BFB2-A709-4EAA-A3B1-94BE522605E3}" destId="{9BFCCD7C-A5AD-44AA-BD23-8C3E47F8F765}" srcOrd="0" destOrd="2" presId="urn:microsoft.com/office/officeart/2005/8/layout/vList6"/>
    <dgm:cxn modelId="{371B039D-9B03-44BC-AC7E-42D020EAA0DD}" srcId="{837CA16C-9AFB-4957-91D7-C66F45B8744C}" destId="{B6A2F6F4-9242-49ED-8B51-765AD2AB3E2F}" srcOrd="0" destOrd="0" parTransId="{FD1B9299-3350-409D-8627-6590E2D9D539}" sibTransId="{44D47DCC-4889-46BA-AF54-294138C7FF59}"/>
    <dgm:cxn modelId="{701793E5-3BA9-4C4D-B2CC-47C7DE0C3AB0}" srcId="{3912B08E-AD82-4186-BA68-9BF72B07F22F}" destId="{837CA16C-9AFB-4957-91D7-C66F45B8744C}" srcOrd="1" destOrd="0" parTransId="{C1AC8681-6E49-441F-9654-9F652CAFB8BD}" sibTransId="{2CA2B413-8664-4F16-9124-0DDE57A94641}"/>
    <dgm:cxn modelId="{C6C24C32-84B6-45F8-B915-2D727207F4E4}" type="presOf" srcId="{CFF1546C-0BFB-4A9A-96C3-8242BA76C33B}" destId="{57CB671E-7850-4DF0-B5EF-761E5DF979A1}" srcOrd="0" destOrd="0" presId="urn:microsoft.com/office/officeart/2005/8/layout/vList6"/>
    <dgm:cxn modelId="{19FE76BB-0C1A-4378-AB21-15360326BB76}" srcId="{837CA16C-9AFB-4957-91D7-C66F45B8744C}" destId="{DCC6A35B-FCFC-4043-8755-A4B3A30A7C2F}" srcOrd="1" destOrd="0" parTransId="{96B3858F-68BC-427F-993B-10228E99795F}" sibTransId="{BC54280B-41A1-4C27-9E55-0716BC67F2F5}"/>
    <dgm:cxn modelId="{F2DD4774-1F52-4394-B8E3-C5FF23D667F1}" type="presOf" srcId="{DCC6A35B-FCFC-4043-8755-A4B3A30A7C2F}" destId="{9BFCCD7C-A5AD-44AA-BD23-8C3E47F8F765}" srcOrd="0" destOrd="1" presId="urn:microsoft.com/office/officeart/2005/8/layout/vList6"/>
    <dgm:cxn modelId="{C8390E6D-56FE-4C53-AA4E-1F1EC6DBFDF5}" type="presParOf" srcId="{BECBEB46-D82D-40C7-A1F3-9562E47C2B7D}" destId="{4B01AAAA-AE89-4EE6-BD01-336043A6DE4B}" srcOrd="0" destOrd="0" presId="urn:microsoft.com/office/officeart/2005/8/layout/vList6"/>
    <dgm:cxn modelId="{06618550-6716-480F-9142-CBFDD7C8B808}" type="presParOf" srcId="{4B01AAAA-AE89-4EE6-BD01-336043A6DE4B}" destId="{57CB671E-7850-4DF0-B5EF-761E5DF979A1}" srcOrd="0" destOrd="0" presId="urn:microsoft.com/office/officeart/2005/8/layout/vList6"/>
    <dgm:cxn modelId="{D6C07D00-0E00-4F9C-AB80-D2E6DA4874D7}" type="presParOf" srcId="{4B01AAAA-AE89-4EE6-BD01-336043A6DE4B}" destId="{702A3358-04AD-40FB-A1BE-6C23B2AE69CF}" srcOrd="1" destOrd="0" presId="urn:microsoft.com/office/officeart/2005/8/layout/vList6"/>
    <dgm:cxn modelId="{E87A2003-6B03-49EB-8445-F9F564835667}" type="presParOf" srcId="{BECBEB46-D82D-40C7-A1F3-9562E47C2B7D}" destId="{2DF34023-A5BC-410B-9EF1-CF551888469C}" srcOrd="1" destOrd="0" presId="urn:microsoft.com/office/officeart/2005/8/layout/vList6"/>
    <dgm:cxn modelId="{B2061D15-D809-47C5-B5CF-71C2666AC04B}" type="presParOf" srcId="{BECBEB46-D82D-40C7-A1F3-9562E47C2B7D}" destId="{FB03126B-1741-4DA4-817F-B9671A66A989}" srcOrd="2" destOrd="0" presId="urn:microsoft.com/office/officeart/2005/8/layout/vList6"/>
    <dgm:cxn modelId="{C0589751-DA66-4D48-8E60-5E9CF67173C4}" type="presParOf" srcId="{FB03126B-1741-4DA4-817F-B9671A66A989}" destId="{ABA84963-A77C-40BB-AD08-262BDD12A9FC}" srcOrd="0" destOrd="0" presId="urn:microsoft.com/office/officeart/2005/8/layout/vList6"/>
    <dgm:cxn modelId="{3728C3F3-A497-4EA5-A197-8343E92CB25E}" type="presParOf" srcId="{FB03126B-1741-4DA4-817F-B9671A66A989}" destId="{9BFCCD7C-A5AD-44AA-BD23-8C3E47F8F7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2E3F29-C04F-4773-AF16-D393AE11D81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CO"/>
        </a:p>
      </dgm:t>
    </dgm:pt>
    <dgm:pt modelId="{75284B53-0E3B-40EB-BFA5-45E5225DA7B1}">
      <dgm:prSet phldrT="[Texto]"/>
      <dgm:spPr/>
      <dgm:t>
        <a:bodyPr/>
        <a:lstStyle/>
        <a:p>
          <a:r>
            <a:rPr lang="es-CO" dirty="0" smtClean="0">
              <a:solidFill>
                <a:schemeClr val="tx1"/>
              </a:solidFill>
            </a:rPr>
            <a:t>PREGUNTA 1</a:t>
          </a:r>
          <a:endParaRPr lang="es-CO" dirty="0">
            <a:solidFill>
              <a:schemeClr val="tx1"/>
            </a:solidFill>
          </a:endParaRPr>
        </a:p>
      </dgm:t>
    </dgm:pt>
    <dgm:pt modelId="{89FBFD35-5DCA-43F1-A715-D8B6344EE063}" type="parTrans" cxnId="{2C194883-97DC-42E2-A795-E0B3F7449C0C}">
      <dgm:prSet/>
      <dgm:spPr/>
      <dgm:t>
        <a:bodyPr/>
        <a:lstStyle/>
        <a:p>
          <a:endParaRPr lang="es-CO"/>
        </a:p>
      </dgm:t>
    </dgm:pt>
    <dgm:pt modelId="{41E5DC6F-BEDD-4031-91C7-26EE2A05AAB4}" type="sibTrans" cxnId="{2C194883-97DC-42E2-A795-E0B3F7449C0C}">
      <dgm:prSet/>
      <dgm:spPr/>
      <dgm:t>
        <a:bodyPr/>
        <a:lstStyle/>
        <a:p>
          <a:endParaRPr lang="es-CO"/>
        </a:p>
      </dgm:t>
    </dgm:pt>
    <dgm:pt modelId="{AF686CB1-91BD-49C0-B446-ED3099DCA925}">
      <dgm:prSet phldrT="[Texto]"/>
      <dgm:spPr/>
      <dgm:t>
        <a:bodyPr/>
        <a:lstStyle/>
        <a:p>
          <a:pPr algn="just"/>
          <a:r>
            <a:rPr lang="es-CO" dirty="0" smtClean="0"/>
            <a:t>Identificar si el estudiante usa de manera acrítica la tabla que arroja el programa, dado que ésta no incluye los extremos de los intervalos, el título, ni las etiquetas.</a:t>
          </a:r>
          <a:endParaRPr lang="es-CO" dirty="0"/>
        </a:p>
      </dgm:t>
    </dgm:pt>
    <dgm:pt modelId="{95056385-340E-47F2-84EB-F960D40E9EFB}" type="parTrans" cxnId="{5CE18FBA-09B6-49AF-BFD8-F2B35835D973}">
      <dgm:prSet/>
      <dgm:spPr/>
      <dgm:t>
        <a:bodyPr/>
        <a:lstStyle/>
        <a:p>
          <a:endParaRPr lang="es-CO"/>
        </a:p>
      </dgm:t>
    </dgm:pt>
    <dgm:pt modelId="{20A609DA-BBA9-4C99-B599-E3F87DE3D3A0}" type="sibTrans" cxnId="{5CE18FBA-09B6-49AF-BFD8-F2B35835D973}">
      <dgm:prSet/>
      <dgm:spPr/>
      <dgm:t>
        <a:bodyPr/>
        <a:lstStyle/>
        <a:p>
          <a:endParaRPr lang="es-CO"/>
        </a:p>
      </dgm:t>
    </dgm:pt>
    <dgm:pt modelId="{3348FD44-2184-44C7-BE7B-6E56CB8E2FB9}">
      <dgm:prSet phldrT="[Texto]"/>
      <dgm:spPr/>
      <dgm:t>
        <a:bodyPr/>
        <a:lstStyle/>
        <a:p>
          <a:r>
            <a:rPr lang="es-CO" dirty="0" smtClean="0">
              <a:solidFill>
                <a:schemeClr val="tx1"/>
              </a:solidFill>
            </a:rPr>
            <a:t>PREGUNTA 2</a:t>
          </a:r>
          <a:endParaRPr lang="es-CO" dirty="0">
            <a:solidFill>
              <a:schemeClr val="tx1"/>
            </a:solidFill>
          </a:endParaRPr>
        </a:p>
      </dgm:t>
    </dgm:pt>
    <dgm:pt modelId="{CA581B43-A808-4428-A238-C1AE36C93439}" type="parTrans" cxnId="{2837511E-9F26-49C6-A42F-56AFEE2E5070}">
      <dgm:prSet/>
      <dgm:spPr/>
      <dgm:t>
        <a:bodyPr/>
        <a:lstStyle/>
        <a:p>
          <a:endParaRPr lang="es-CO"/>
        </a:p>
      </dgm:t>
    </dgm:pt>
    <dgm:pt modelId="{A51DFC26-9E7E-4F94-9A58-36401C6DB5E6}" type="sibTrans" cxnId="{2837511E-9F26-49C6-A42F-56AFEE2E5070}">
      <dgm:prSet/>
      <dgm:spPr/>
      <dgm:t>
        <a:bodyPr/>
        <a:lstStyle/>
        <a:p>
          <a:endParaRPr lang="es-CO"/>
        </a:p>
      </dgm:t>
    </dgm:pt>
    <dgm:pt modelId="{90190CB6-BCD8-4903-B3A1-3138CC0796C9}">
      <dgm:prSet phldrT="[Texto]"/>
      <dgm:spPr/>
      <dgm:t>
        <a:bodyPr/>
        <a:lstStyle/>
        <a:p>
          <a:pPr algn="just"/>
          <a:r>
            <a:rPr lang="es-CO" dirty="0" smtClean="0"/>
            <a:t>Establecer si se identifica la ausencia de características esenciales de una tabla de frecuencias de datos agrupados, como factor problemático en la interpretación de la información allí reportada. </a:t>
          </a:r>
          <a:endParaRPr lang="es-CO" dirty="0"/>
        </a:p>
      </dgm:t>
    </dgm:pt>
    <dgm:pt modelId="{C5D0A6F8-4DD8-4FA1-8B70-250D78525CAA}" type="parTrans" cxnId="{7054617A-0762-4024-92E0-B2FAA74C829E}">
      <dgm:prSet/>
      <dgm:spPr/>
      <dgm:t>
        <a:bodyPr/>
        <a:lstStyle/>
        <a:p>
          <a:endParaRPr lang="es-CO"/>
        </a:p>
      </dgm:t>
    </dgm:pt>
    <dgm:pt modelId="{80B5E0DC-D9E4-42B5-99A2-FC015638FD1F}" type="sibTrans" cxnId="{7054617A-0762-4024-92E0-B2FAA74C829E}">
      <dgm:prSet/>
      <dgm:spPr/>
      <dgm:t>
        <a:bodyPr/>
        <a:lstStyle/>
        <a:p>
          <a:endParaRPr lang="es-CO"/>
        </a:p>
      </dgm:t>
    </dgm:pt>
    <dgm:pt modelId="{9226F137-16E1-4911-B44F-AAA8BA866864}">
      <dgm:prSet phldrT="[Texto]"/>
      <dgm:spPr/>
      <dgm:t>
        <a:bodyPr/>
        <a:lstStyle/>
        <a:p>
          <a:r>
            <a:rPr lang="es-CO" dirty="0" smtClean="0">
              <a:solidFill>
                <a:schemeClr val="tx1"/>
              </a:solidFill>
            </a:rPr>
            <a:t>PREGUNTA 3</a:t>
          </a:r>
          <a:endParaRPr lang="es-CO" dirty="0">
            <a:solidFill>
              <a:schemeClr val="tx1"/>
            </a:solidFill>
          </a:endParaRPr>
        </a:p>
      </dgm:t>
    </dgm:pt>
    <dgm:pt modelId="{631F61EC-0C7C-4720-AA1D-3F794709F271}" type="parTrans" cxnId="{3DDD3339-CD09-4040-BEE7-2DEDF6A84C83}">
      <dgm:prSet/>
      <dgm:spPr/>
      <dgm:t>
        <a:bodyPr/>
        <a:lstStyle/>
        <a:p>
          <a:endParaRPr lang="es-CO"/>
        </a:p>
      </dgm:t>
    </dgm:pt>
    <dgm:pt modelId="{214590C0-0EA8-40C8-9805-B15ED4AE5FA1}" type="sibTrans" cxnId="{3DDD3339-CD09-4040-BEE7-2DEDF6A84C83}">
      <dgm:prSet/>
      <dgm:spPr/>
      <dgm:t>
        <a:bodyPr/>
        <a:lstStyle/>
        <a:p>
          <a:endParaRPr lang="es-CO"/>
        </a:p>
      </dgm:t>
    </dgm:pt>
    <dgm:pt modelId="{F6B4E5E1-D788-49F7-BE85-679ECCA31409}">
      <dgm:prSet phldrT="[Texto]"/>
      <dgm:spPr/>
      <dgm:t>
        <a:bodyPr/>
        <a:lstStyle/>
        <a:p>
          <a:pPr algn="just"/>
          <a:r>
            <a:rPr lang="es-CO" dirty="0" smtClean="0"/>
            <a:t>Verificar si se reconocen las variaciones que se presentan en una tabla de frecuencias, tras cambiar los extremos de los intervalos, estableciendo la pertinencia de la tabla modificada tras contrastarla con la tabla inicial. </a:t>
          </a:r>
          <a:endParaRPr lang="es-CO" dirty="0"/>
        </a:p>
      </dgm:t>
    </dgm:pt>
    <dgm:pt modelId="{CD02391D-8C5E-4F26-914A-CCE81227B90C}" type="parTrans" cxnId="{B65B7465-C11F-411D-9EE1-DCD6183414FE}">
      <dgm:prSet/>
      <dgm:spPr/>
      <dgm:t>
        <a:bodyPr/>
        <a:lstStyle/>
        <a:p>
          <a:endParaRPr lang="es-CO"/>
        </a:p>
      </dgm:t>
    </dgm:pt>
    <dgm:pt modelId="{63A108E5-9850-4522-8740-3091B5B26683}" type="sibTrans" cxnId="{B65B7465-C11F-411D-9EE1-DCD6183414FE}">
      <dgm:prSet/>
      <dgm:spPr/>
      <dgm:t>
        <a:bodyPr/>
        <a:lstStyle/>
        <a:p>
          <a:endParaRPr lang="es-CO"/>
        </a:p>
      </dgm:t>
    </dgm:pt>
    <dgm:pt modelId="{BDC2906E-FFCF-4AA7-BDA9-3D1EDE61A171}" type="pres">
      <dgm:prSet presAssocID="{5A2E3F29-C04F-4773-AF16-D393AE11D814}" presName="linearFlow" presStyleCnt="0">
        <dgm:presLayoutVars>
          <dgm:dir/>
          <dgm:animLvl val="lvl"/>
          <dgm:resizeHandles val="exact"/>
        </dgm:presLayoutVars>
      </dgm:prSet>
      <dgm:spPr/>
      <dgm:t>
        <a:bodyPr/>
        <a:lstStyle/>
        <a:p>
          <a:endParaRPr lang="es-ES_tradnl"/>
        </a:p>
      </dgm:t>
    </dgm:pt>
    <dgm:pt modelId="{03A6DBED-F6D1-4E5B-A909-31FAE3D1F79E}" type="pres">
      <dgm:prSet presAssocID="{75284B53-0E3B-40EB-BFA5-45E5225DA7B1}" presName="composite" presStyleCnt="0"/>
      <dgm:spPr/>
    </dgm:pt>
    <dgm:pt modelId="{4B87CB7A-F8A9-47D3-8C1F-C2EF77BC3C65}" type="pres">
      <dgm:prSet presAssocID="{75284B53-0E3B-40EB-BFA5-45E5225DA7B1}" presName="parentText" presStyleLbl="alignNode1" presStyleIdx="0" presStyleCnt="3">
        <dgm:presLayoutVars>
          <dgm:chMax val="1"/>
          <dgm:bulletEnabled val="1"/>
        </dgm:presLayoutVars>
      </dgm:prSet>
      <dgm:spPr/>
      <dgm:t>
        <a:bodyPr/>
        <a:lstStyle/>
        <a:p>
          <a:endParaRPr lang="es-CO"/>
        </a:p>
      </dgm:t>
    </dgm:pt>
    <dgm:pt modelId="{67DFDAC1-857D-4438-8A98-7E4712430C8C}" type="pres">
      <dgm:prSet presAssocID="{75284B53-0E3B-40EB-BFA5-45E5225DA7B1}" presName="descendantText" presStyleLbl="alignAcc1" presStyleIdx="0" presStyleCnt="3">
        <dgm:presLayoutVars>
          <dgm:bulletEnabled val="1"/>
        </dgm:presLayoutVars>
      </dgm:prSet>
      <dgm:spPr/>
      <dgm:t>
        <a:bodyPr/>
        <a:lstStyle/>
        <a:p>
          <a:endParaRPr lang="es-CO"/>
        </a:p>
      </dgm:t>
    </dgm:pt>
    <dgm:pt modelId="{10A86045-B114-45D9-AA22-A89F3C6D5F16}" type="pres">
      <dgm:prSet presAssocID="{41E5DC6F-BEDD-4031-91C7-26EE2A05AAB4}" presName="sp" presStyleCnt="0"/>
      <dgm:spPr/>
    </dgm:pt>
    <dgm:pt modelId="{7CC6F5B9-F1B4-4660-96AA-B6F41F11C2C1}" type="pres">
      <dgm:prSet presAssocID="{3348FD44-2184-44C7-BE7B-6E56CB8E2FB9}" presName="composite" presStyleCnt="0"/>
      <dgm:spPr/>
    </dgm:pt>
    <dgm:pt modelId="{5E67A3EA-157C-46A8-A6BF-2626C3A32C30}" type="pres">
      <dgm:prSet presAssocID="{3348FD44-2184-44C7-BE7B-6E56CB8E2FB9}" presName="parentText" presStyleLbl="alignNode1" presStyleIdx="1" presStyleCnt="3">
        <dgm:presLayoutVars>
          <dgm:chMax val="1"/>
          <dgm:bulletEnabled val="1"/>
        </dgm:presLayoutVars>
      </dgm:prSet>
      <dgm:spPr/>
      <dgm:t>
        <a:bodyPr/>
        <a:lstStyle/>
        <a:p>
          <a:endParaRPr lang="es-CO"/>
        </a:p>
      </dgm:t>
    </dgm:pt>
    <dgm:pt modelId="{12805289-6B64-4F99-83A1-09C47F4E05D3}" type="pres">
      <dgm:prSet presAssocID="{3348FD44-2184-44C7-BE7B-6E56CB8E2FB9}" presName="descendantText" presStyleLbl="alignAcc1" presStyleIdx="1" presStyleCnt="3">
        <dgm:presLayoutVars>
          <dgm:bulletEnabled val="1"/>
        </dgm:presLayoutVars>
      </dgm:prSet>
      <dgm:spPr/>
      <dgm:t>
        <a:bodyPr/>
        <a:lstStyle/>
        <a:p>
          <a:endParaRPr lang="es-CO"/>
        </a:p>
      </dgm:t>
    </dgm:pt>
    <dgm:pt modelId="{B4117162-C6E0-435B-A379-4000F46E34F5}" type="pres">
      <dgm:prSet presAssocID="{A51DFC26-9E7E-4F94-9A58-36401C6DB5E6}" presName="sp" presStyleCnt="0"/>
      <dgm:spPr/>
    </dgm:pt>
    <dgm:pt modelId="{D2D6644B-3D32-4FAA-9893-1DD93E06949B}" type="pres">
      <dgm:prSet presAssocID="{9226F137-16E1-4911-B44F-AAA8BA866864}" presName="composite" presStyleCnt="0"/>
      <dgm:spPr/>
    </dgm:pt>
    <dgm:pt modelId="{BCFD59C0-D59E-4800-8A84-F9C3D8CD62F4}" type="pres">
      <dgm:prSet presAssocID="{9226F137-16E1-4911-B44F-AAA8BA866864}" presName="parentText" presStyleLbl="alignNode1" presStyleIdx="2" presStyleCnt="3">
        <dgm:presLayoutVars>
          <dgm:chMax val="1"/>
          <dgm:bulletEnabled val="1"/>
        </dgm:presLayoutVars>
      </dgm:prSet>
      <dgm:spPr/>
      <dgm:t>
        <a:bodyPr/>
        <a:lstStyle/>
        <a:p>
          <a:endParaRPr lang="es-CO"/>
        </a:p>
      </dgm:t>
    </dgm:pt>
    <dgm:pt modelId="{87B8EBB7-9729-483A-A469-7D3A0C4AC5B4}" type="pres">
      <dgm:prSet presAssocID="{9226F137-16E1-4911-B44F-AAA8BA866864}" presName="descendantText" presStyleLbl="alignAcc1" presStyleIdx="2" presStyleCnt="3">
        <dgm:presLayoutVars>
          <dgm:bulletEnabled val="1"/>
        </dgm:presLayoutVars>
      </dgm:prSet>
      <dgm:spPr/>
      <dgm:t>
        <a:bodyPr/>
        <a:lstStyle/>
        <a:p>
          <a:endParaRPr lang="es-CO"/>
        </a:p>
      </dgm:t>
    </dgm:pt>
  </dgm:ptLst>
  <dgm:cxnLst>
    <dgm:cxn modelId="{3DDD3339-CD09-4040-BEE7-2DEDF6A84C83}" srcId="{5A2E3F29-C04F-4773-AF16-D393AE11D814}" destId="{9226F137-16E1-4911-B44F-AAA8BA866864}" srcOrd="2" destOrd="0" parTransId="{631F61EC-0C7C-4720-AA1D-3F794709F271}" sibTransId="{214590C0-0EA8-40C8-9805-B15ED4AE5FA1}"/>
    <dgm:cxn modelId="{DF3DE03D-81C8-43D3-AE76-A9CE1534F420}" type="presOf" srcId="{AF686CB1-91BD-49C0-B446-ED3099DCA925}" destId="{67DFDAC1-857D-4438-8A98-7E4712430C8C}" srcOrd="0" destOrd="0" presId="urn:microsoft.com/office/officeart/2005/8/layout/chevron2"/>
    <dgm:cxn modelId="{D7D84AF1-0B84-437E-9866-D13E12A9F304}" type="presOf" srcId="{9226F137-16E1-4911-B44F-AAA8BA866864}" destId="{BCFD59C0-D59E-4800-8A84-F9C3D8CD62F4}" srcOrd="0" destOrd="0" presId="urn:microsoft.com/office/officeart/2005/8/layout/chevron2"/>
    <dgm:cxn modelId="{7054617A-0762-4024-92E0-B2FAA74C829E}" srcId="{3348FD44-2184-44C7-BE7B-6E56CB8E2FB9}" destId="{90190CB6-BCD8-4903-B3A1-3138CC0796C9}" srcOrd="0" destOrd="0" parTransId="{C5D0A6F8-4DD8-4FA1-8B70-250D78525CAA}" sibTransId="{80B5E0DC-D9E4-42B5-99A2-FC015638FD1F}"/>
    <dgm:cxn modelId="{5CE18FBA-09B6-49AF-BFD8-F2B35835D973}" srcId="{75284B53-0E3B-40EB-BFA5-45E5225DA7B1}" destId="{AF686CB1-91BD-49C0-B446-ED3099DCA925}" srcOrd="0" destOrd="0" parTransId="{95056385-340E-47F2-84EB-F960D40E9EFB}" sibTransId="{20A609DA-BBA9-4C99-B599-E3F87DE3D3A0}"/>
    <dgm:cxn modelId="{645D8CAA-91D6-46A6-AF7A-1DBB10E9C513}" type="presOf" srcId="{75284B53-0E3B-40EB-BFA5-45E5225DA7B1}" destId="{4B87CB7A-F8A9-47D3-8C1F-C2EF77BC3C65}" srcOrd="0" destOrd="0" presId="urn:microsoft.com/office/officeart/2005/8/layout/chevron2"/>
    <dgm:cxn modelId="{0108B15F-D526-44BC-A1D9-0CB42060D5A2}" type="presOf" srcId="{3348FD44-2184-44C7-BE7B-6E56CB8E2FB9}" destId="{5E67A3EA-157C-46A8-A6BF-2626C3A32C30}" srcOrd="0" destOrd="0" presId="urn:microsoft.com/office/officeart/2005/8/layout/chevron2"/>
    <dgm:cxn modelId="{B65B7465-C11F-411D-9EE1-DCD6183414FE}" srcId="{9226F137-16E1-4911-B44F-AAA8BA866864}" destId="{F6B4E5E1-D788-49F7-BE85-679ECCA31409}" srcOrd="0" destOrd="0" parTransId="{CD02391D-8C5E-4F26-914A-CCE81227B90C}" sibTransId="{63A108E5-9850-4522-8740-3091B5B26683}"/>
    <dgm:cxn modelId="{2837511E-9F26-49C6-A42F-56AFEE2E5070}" srcId="{5A2E3F29-C04F-4773-AF16-D393AE11D814}" destId="{3348FD44-2184-44C7-BE7B-6E56CB8E2FB9}" srcOrd="1" destOrd="0" parTransId="{CA581B43-A808-4428-A238-C1AE36C93439}" sibTransId="{A51DFC26-9E7E-4F94-9A58-36401C6DB5E6}"/>
    <dgm:cxn modelId="{074AFFA7-ACE1-42A2-9914-D801DEDFA150}" type="presOf" srcId="{F6B4E5E1-D788-49F7-BE85-679ECCA31409}" destId="{87B8EBB7-9729-483A-A469-7D3A0C4AC5B4}" srcOrd="0" destOrd="0" presId="urn:microsoft.com/office/officeart/2005/8/layout/chevron2"/>
    <dgm:cxn modelId="{7D0FF19F-24CE-4331-9A49-24BE2B179AC7}" type="presOf" srcId="{5A2E3F29-C04F-4773-AF16-D393AE11D814}" destId="{BDC2906E-FFCF-4AA7-BDA9-3D1EDE61A171}" srcOrd="0" destOrd="0" presId="urn:microsoft.com/office/officeart/2005/8/layout/chevron2"/>
    <dgm:cxn modelId="{ACF7ECC9-B06C-493F-97A5-ABB7394F7FF4}" type="presOf" srcId="{90190CB6-BCD8-4903-B3A1-3138CC0796C9}" destId="{12805289-6B64-4F99-83A1-09C47F4E05D3}" srcOrd="0" destOrd="0" presId="urn:microsoft.com/office/officeart/2005/8/layout/chevron2"/>
    <dgm:cxn modelId="{2C194883-97DC-42E2-A795-E0B3F7449C0C}" srcId="{5A2E3F29-C04F-4773-AF16-D393AE11D814}" destId="{75284B53-0E3B-40EB-BFA5-45E5225DA7B1}" srcOrd="0" destOrd="0" parTransId="{89FBFD35-5DCA-43F1-A715-D8B6344EE063}" sibTransId="{41E5DC6F-BEDD-4031-91C7-26EE2A05AAB4}"/>
    <dgm:cxn modelId="{35D00D35-DA43-49AA-B9DD-B31EE31F6B64}" type="presParOf" srcId="{BDC2906E-FFCF-4AA7-BDA9-3D1EDE61A171}" destId="{03A6DBED-F6D1-4E5B-A909-31FAE3D1F79E}" srcOrd="0" destOrd="0" presId="urn:microsoft.com/office/officeart/2005/8/layout/chevron2"/>
    <dgm:cxn modelId="{C4085EF3-CABF-4D51-AD84-342566943CAA}" type="presParOf" srcId="{03A6DBED-F6D1-4E5B-A909-31FAE3D1F79E}" destId="{4B87CB7A-F8A9-47D3-8C1F-C2EF77BC3C65}" srcOrd="0" destOrd="0" presId="urn:microsoft.com/office/officeart/2005/8/layout/chevron2"/>
    <dgm:cxn modelId="{84D690A5-51D4-4217-ACBB-A55982D49443}" type="presParOf" srcId="{03A6DBED-F6D1-4E5B-A909-31FAE3D1F79E}" destId="{67DFDAC1-857D-4438-8A98-7E4712430C8C}" srcOrd="1" destOrd="0" presId="urn:microsoft.com/office/officeart/2005/8/layout/chevron2"/>
    <dgm:cxn modelId="{9E420991-6E35-44F1-96FE-B191DAFA0C76}" type="presParOf" srcId="{BDC2906E-FFCF-4AA7-BDA9-3D1EDE61A171}" destId="{10A86045-B114-45D9-AA22-A89F3C6D5F16}" srcOrd="1" destOrd="0" presId="urn:microsoft.com/office/officeart/2005/8/layout/chevron2"/>
    <dgm:cxn modelId="{569008FE-7FDC-4F36-BBFC-A063FA78EF32}" type="presParOf" srcId="{BDC2906E-FFCF-4AA7-BDA9-3D1EDE61A171}" destId="{7CC6F5B9-F1B4-4660-96AA-B6F41F11C2C1}" srcOrd="2" destOrd="0" presId="urn:microsoft.com/office/officeart/2005/8/layout/chevron2"/>
    <dgm:cxn modelId="{E2E38B88-884B-4F6E-8925-EC15AA66814B}" type="presParOf" srcId="{7CC6F5B9-F1B4-4660-96AA-B6F41F11C2C1}" destId="{5E67A3EA-157C-46A8-A6BF-2626C3A32C30}" srcOrd="0" destOrd="0" presId="urn:microsoft.com/office/officeart/2005/8/layout/chevron2"/>
    <dgm:cxn modelId="{8E75EC97-D038-4CD8-9846-252739F122DF}" type="presParOf" srcId="{7CC6F5B9-F1B4-4660-96AA-B6F41F11C2C1}" destId="{12805289-6B64-4F99-83A1-09C47F4E05D3}" srcOrd="1" destOrd="0" presId="urn:microsoft.com/office/officeart/2005/8/layout/chevron2"/>
    <dgm:cxn modelId="{F47B9FE4-509E-4712-B542-EAC837CE3280}" type="presParOf" srcId="{BDC2906E-FFCF-4AA7-BDA9-3D1EDE61A171}" destId="{B4117162-C6E0-435B-A379-4000F46E34F5}" srcOrd="3" destOrd="0" presId="urn:microsoft.com/office/officeart/2005/8/layout/chevron2"/>
    <dgm:cxn modelId="{1F1A43A7-82BF-4C29-AE7F-007659864C64}" type="presParOf" srcId="{BDC2906E-FFCF-4AA7-BDA9-3D1EDE61A171}" destId="{D2D6644B-3D32-4FAA-9893-1DD93E06949B}" srcOrd="4" destOrd="0" presId="urn:microsoft.com/office/officeart/2005/8/layout/chevron2"/>
    <dgm:cxn modelId="{B196CB50-1378-4ABA-9195-E449F187CC40}" type="presParOf" srcId="{D2D6644B-3D32-4FAA-9893-1DD93E06949B}" destId="{BCFD59C0-D59E-4800-8A84-F9C3D8CD62F4}" srcOrd="0" destOrd="0" presId="urn:microsoft.com/office/officeart/2005/8/layout/chevron2"/>
    <dgm:cxn modelId="{25475EB7-45DF-49F3-82A6-6CD76E476BC8}" type="presParOf" srcId="{D2D6644B-3D32-4FAA-9893-1DD93E06949B}" destId="{87B8EBB7-9729-483A-A469-7D3A0C4AC5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39248D-0CA7-40E6-B5C3-F561B4999A9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CO"/>
        </a:p>
      </dgm:t>
    </dgm:pt>
    <dgm:pt modelId="{E9C7BD14-61D4-4750-ADB2-9C9424AF5FA5}">
      <dgm:prSet phldrT="[Texto]"/>
      <dgm:spPr/>
      <dgm:t>
        <a:bodyPr/>
        <a:lstStyle/>
        <a:p>
          <a:r>
            <a:rPr lang="es-CO" dirty="0" smtClean="0">
              <a:solidFill>
                <a:schemeClr val="tx1"/>
              </a:solidFill>
            </a:rPr>
            <a:t>Segundo Momento</a:t>
          </a:r>
          <a:endParaRPr lang="es-CO" dirty="0">
            <a:solidFill>
              <a:schemeClr val="tx1"/>
            </a:solidFill>
          </a:endParaRPr>
        </a:p>
      </dgm:t>
    </dgm:pt>
    <dgm:pt modelId="{131815A8-F885-4DED-8DC4-F8C443EA0D80}" type="parTrans" cxnId="{889D2C8B-5426-4AF3-B703-7A79D18D2547}">
      <dgm:prSet/>
      <dgm:spPr/>
      <dgm:t>
        <a:bodyPr/>
        <a:lstStyle/>
        <a:p>
          <a:endParaRPr lang="es-CO">
            <a:solidFill>
              <a:schemeClr val="tx1"/>
            </a:solidFill>
          </a:endParaRPr>
        </a:p>
      </dgm:t>
    </dgm:pt>
    <dgm:pt modelId="{E75DD653-B4A4-4EDC-A6EA-F7FA59E41EE4}" type="sibTrans" cxnId="{889D2C8B-5426-4AF3-B703-7A79D18D2547}">
      <dgm:prSet/>
      <dgm:spPr/>
      <dgm:t>
        <a:bodyPr/>
        <a:lstStyle/>
        <a:p>
          <a:endParaRPr lang="es-CO">
            <a:solidFill>
              <a:schemeClr val="tx1"/>
            </a:solidFill>
          </a:endParaRPr>
        </a:p>
      </dgm:t>
    </dgm:pt>
    <dgm:pt modelId="{4B48ADA9-E1D0-494C-A9B2-02F572FEC9A8}">
      <dgm:prSet phldrT="[Texto]"/>
      <dgm:spPr/>
      <dgm:t>
        <a:bodyPr/>
        <a:lstStyle/>
        <a:p>
          <a:r>
            <a:rPr lang="es-CO" dirty="0" smtClean="0">
              <a:solidFill>
                <a:schemeClr val="tx1"/>
              </a:solidFill>
            </a:rPr>
            <a:t>Actividad de Superación</a:t>
          </a:r>
          <a:endParaRPr lang="es-CO" dirty="0">
            <a:solidFill>
              <a:schemeClr val="tx1"/>
            </a:solidFill>
          </a:endParaRPr>
        </a:p>
      </dgm:t>
    </dgm:pt>
    <dgm:pt modelId="{44A93D9F-771C-4B50-B118-2353AA0031F8}" type="parTrans" cxnId="{27004875-8CF7-47DB-B502-BCD4E0E9CACA}">
      <dgm:prSet/>
      <dgm:spPr/>
      <dgm:t>
        <a:bodyPr/>
        <a:lstStyle/>
        <a:p>
          <a:endParaRPr lang="es-CO">
            <a:solidFill>
              <a:schemeClr val="tx1"/>
            </a:solidFill>
          </a:endParaRPr>
        </a:p>
      </dgm:t>
    </dgm:pt>
    <dgm:pt modelId="{3D299F59-6236-4C38-B221-08A5BBD54AD6}" type="sibTrans" cxnId="{27004875-8CF7-47DB-B502-BCD4E0E9CACA}">
      <dgm:prSet/>
      <dgm:spPr/>
      <dgm:t>
        <a:bodyPr/>
        <a:lstStyle/>
        <a:p>
          <a:endParaRPr lang="es-CO">
            <a:solidFill>
              <a:schemeClr val="tx1"/>
            </a:solidFill>
          </a:endParaRPr>
        </a:p>
      </dgm:t>
    </dgm:pt>
    <dgm:pt modelId="{29E83EB2-A668-4EE4-B8FB-0B8621129F2B}">
      <dgm:prSet phldrT="[Texto]"/>
      <dgm:spPr/>
      <dgm:t>
        <a:bodyPr/>
        <a:lstStyle/>
        <a:p>
          <a:r>
            <a:rPr lang="es-CO" dirty="0" smtClean="0">
              <a:solidFill>
                <a:schemeClr val="tx1"/>
              </a:solidFill>
            </a:rPr>
            <a:t>Conclusiones</a:t>
          </a:r>
          <a:endParaRPr lang="es-CO" dirty="0">
            <a:solidFill>
              <a:schemeClr val="tx1"/>
            </a:solidFill>
          </a:endParaRPr>
        </a:p>
      </dgm:t>
    </dgm:pt>
    <dgm:pt modelId="{68FD4F6A-C896-4DF2-8669-F33E973E02BA}" type="parTrans" cxnId="{E962B57F-F245-459E-8271-67157B32CC25}">
      <dgm:prSet/>
      <dgm:spPr/>
      <dgm:t>
        <a:bodyPr/>
        <a:lstStyle/>
        <a:p>
          <a:endParaRPr lang="es-CO">
            <a:solidFill>
              <a:schemeClr val="tx1"/>
            </a:solidFill>
          </a:endParaRPr>
        </a:p>
      </dgm:t>
    </dgm:pt>
    <dgm:pt modelId="{A77D6E3C-7CE2-47A4-BE36-A642D9E4B6AD}" type="sibTrans" cxnId="{E962B57F-F245-459E-8271-67157B32CC25}">
      <dgm:prSet/>
      <dgm:spPr/>
      <dgm:t>
        <a:bodyPr/>
        <a:lstStyle/>
        <a:p>
          <a:endParaRPr lang="es-CO">
            <a:solidFill>
              <a:schemeClr val="tx1"/>
            </a:solidFill>
          </a:endParaRPr>
        </a:p>
      </dgm:t>
    </dgm:pt>
    <dgm:pt modelId="{479678C7-9019-46A9-BA42-E2249D0ACCD7}">
      <dgm:prSet phldrT="[Texto]"/>
      <dgm:spPr/>
      <dgm:t>
        <a:bodyPr/>
        <a:lstStyle/>
        <a:p>
          <a:r>
            <a:rPr lang="es-CO" dirty="0" smtClean="0">
              <a:solidFill>
                <a:schemeClr val="tx1"/>
              </a:solidFill>
            </a:rPr>
            <a:t>Primer Momento</a:t>
          </a:r>
          <a:endParaRPr lang="es-CO" dirty="0">
            <a:solidFill>
              <a:schemeClr val="tx1"/>
            </a:solidFill>
          </a:endParaRPr>
        </a:p>
      </dgm:t>
    </dgm:pt>
    <dgm:pt modelId="{4414E3F4-FB06-441E-9110-7E675EC51A7C}" type="sibTrans" cxnId="{7BA60BA5-0573-40AF-A6EC-7155C076C207}">
      <dgm:prSet/>
      <dgm:spPr/>
      <dgm:t>
        <a:bodyPr/>
        <a:lstStyle/>
        <a:p>
          <a:endParaRPr lang="es-CO">
            <a:solidFill>
              <a:schemeClr val="tx1"/>
            </a:solidFill>
          </a:endParaRPr>
        </a:p>
      </dgm:t>
    </dgm:pt>
    <dgm:pt modelId="{BE4A6B14-8B3B-4814-AEA9-536240DE88D1}" type="parTrans" cxnId="{7BA60BA5-0573-40AF-A6EC-7155C076C207}">
      <dgm:prSet/>
      <dgm:spPr/>
      <dgm:t>
        <a:bodyPr/>
        <a:lstStyle/>
        <a:p>
          <a:endParaRPr lang="es-CO">
            <a:solidFill>
              <a:schemeClr val="tx1"/>
            </a:solidFill>
          </a:endParaRPr>
        </a:p>
      </dgm:t>
    </dgm:pt>
    <dgm:pt modelId="{E858073D-E2E3-4698-8A6D-901F7F15684D}">
      <dgm:prSet phldrT="[Texto]"/>
      <dgm:spPr/>
      <dgm:t>
        <a:bodyPr/>
        <a:lstStyle/>
        <a:p>
          <a:r>
            <a:rPr lang="es-CO" dirty="0" smtClean="0">
              <a:solidFill>
                <a:schemeClr val="tx1"/>
              </a:solidFill>
            </a:rPr>
            <a:t>Recuento de la sesión 1</a:t>
          </a:r>
          <a:endParaRPr lang="es-CO" dirty="0">
            <a:solidFill>
              <a:schemeClr val="tx1"/>
            </a:solidFill>
          </a:endParaRPr>
        </a:p>
      </dgm:t>
    </dgm:pt>
    <dgm:pt modelId="{950F6A4B-E52C-49D2-A553-ADCB95984C94}" type="sibTrans" cxnId="{75608CB9-4A05-4AD7-8A52-59E8C5C24EA3}">
      <dgm:prSet/>
      <dgm:spPr/>
      <dgm:t>
        <a:bodyPr/>
        <a:lstStyle/>
        <a:p>
          <a:endParaRPr lang="es-CO">
            <a:solidFill>
              <a:schemeClr val="tx1"/>
            </a:solidFill>
          </a:endParaRPr>
        </a:p>
      </dgm:t>
    </dgm:pt>
    <dgm:pt modelId="{167A10B8-E3F4-42D6-8875-CCF638B04350}" type="parTrans" cxnId="{75608CB9-4A05-4AD7-8A52-59E8C5C24EA3}">
      <dgm:prSet/>
      <dgm:spPr/>
      <dgm:t>
        <a:bodyPr/>
        <a:lstStyle/>
        <a:p>
          <a:endParaRPr lang="es-CO">
            <a:solidFill>
              <a:schemeClr val="tx1"/>
            </a:solidFill>
          </a:endParaRPr>
        </a:p>
      </dgm:t>
    </dgm:pt>
    <dgm:pt modelId="{A441B309-04F2-4FB9-B1C0-76919C89377C}">
      <dgm:prSet phldrT="[Texto]"/>
      <dgm:spPr/>
      <dgm:t>
        <a:bodyPr/>
        <a:lstStyle/>
        <a:p>
          <a:r>
            <a:rPr lang="es-CO" dirty="0" smtClean="0">
              <a:solidFill>
                <a:schemeClr val="tx1"/>
              </a:solidFill>
            </a:rPr>
            <a:t>Reflexión </a:t>
          </a:r>
          <a:endParaRPr lang="es-CO" dirty="0">
            <a:solidFill>
              <a:schemeClr val="tx1"/>
            </a:solidFill>
          </a:endParaRPr>
        </a:p>
      </dgm:t>
    </dgm:pt>
    <dgm:pt modelId="{7F0992A5-909B-46ED-80F0-F0385A0510F4}" type="parTrans" cxnId="{4E1B7ACD-DB46-4BEA-918B-495144A59024}">
      <dgm:prSet/>
      <dgm:spPr/>
      <dgm:t>
        <a:bodyPr/>
        <a:lstStyle/>
        <a:p>
          <a:endParaRPr lang="es-CO">
            <a:solidFill>
              <a:schemeClr val="tx1"/>
            </a:solidFill>
          </a:endParaRPr>
        </a:p>
      </dgm:t>
    </dgm:pt>
    <dgm:pt modelId="{78D93038-6251-4102-92C3-090A2E625832}" type="sibTrans" cxnId="{4E1B7ACD-DB46-4BEA-918B-495144A59024}">
      <dgm:prSet/>
      <dgm:spPr/>
      <dgm:t>
        <a:bodyPr/>
        <a:lstStyle/>
        <a:p>
          <a:endParaRPr lang="es-CO">
            <a:solidFill>
              <a:schemeClr val="tx1"/>
            </a:solidFill>
          </a:endParaRPr>
        </a:p>
      </dgm:t>
    </dgm:pt>
    <dgm:pt modelId="{51E5D7AA-47E4-416F-9EA7-A4821C25B045}" type="pres">
      <dgm:prSet presAssocID="{F339248D-0CA7-40E6-B5C3-F561B4999A90}" presName="linearFlow" presStyleCnt="0">
        <dgm:presLayoutVars>
          <dgm:dir/>
          <dgm:animLvl val="lvl"/>
          <dgm:resizeHandles val="exact"/>
        </dgm:presLayoutVars>
      </dgm:prSet>
      <dgm:spPr/>
      <dgm:t>
        <a:bodyPr/>
        <a:lstStyle/>
        <a:p>
          <a:endParaRPr lang="es-CO"/>
        </a:p>
      </dgm:t>
    </dgm:pt>
    <dgm:pt modelId="{695AD6FE-BD2D-4298-9894-3410F8B5AA52}" type="pres">
      <dgm:prSet presAssocID="{479678C7-9019-46A9-BA42-E2249D0ACCD7}" presName="composite" presStyleCnt="0"/>
      <dgm:spPr/>
    </dgm:pt>
    <dgm:pt modelId="{989E7EA0-70E3-416B-BF7D-F3600747E1AE}" type="pres">
      <dgm:prSet presAssocID="{479678C7-9019-46A9-BA42-E2249D0ACCD7}" presName="parentText" presStyleLbl="alignNode1" presStyleIdx="0" presStyleCnt="2">
        <dgm:presLayoutVars>
          <dgm:chMax val="1"/>
          <dgm:bulletEnabled val="1"/>
        </dgm:presLayoutVars>
      </dgm:prSet>
      <dgm:spPr/>
      <dgm:t>
        <a:bodyPr/>
        <a:lstStyle/>
        <a:p>
          <a:endParaRPr lang="es-CO"/>
        </a:p>
      </dgm:t>
    </dgm:pt>
    <dgm:pt modelId="{FB2943F9-B133-4963-BD52-A755350DD9BE}" type="pres">
      <dgm:prSet presAssocID="{479678C7-9019-46A9-BA42-E2249D0ACCD7}" presName="descendantText" presStyleLbl="alignAcc1" presStyleIdx="0" presStyleCnt="2" custLinFactNeighborX="0" custLinFactNeighborY="-251">
        <dgm:presLayoutVars>
          <dgm:bulletEnabled val="1"/>
        </dgm:presLayoutVars>
      </dgm:prSet>
      <dgm:spPr/>
      <dgm:t>
        <a:bodyPr/>
        <a:lstStyle/>
        <a:p>
          <a:endParaRPr lang="es-CO"/>
        </a:p>
      </dgm:t>
    </dgm:pt>
    <dgm:pt modelId="{E7C0EEE2-864E-4DC5-A3C5-92DA178EDA5B}" type="pres">
      <dgm:prSet presAssocID="{4414E3F4-FB06-441E-9110-7E675EC51A7C}" presName="sp" presStyleCnt="0"/>
      <dgm:spPr/>
    </dgm:pt>
    <dgm:pt modelId="{1EA1A7B4-84B5-4A37-84C9-421DEBAAF25C}" type="pres">
      <dgm:prSet presAssocID="{E9C7BD14-61D4-4750-ADB2-9C9424AF5FA5}" presName="composite" presStyleCnt="0"/>
      <dgm:spPr/>
    </dgm:pt>
    <dgm:pt modelId="{52E4D812-8302-483C-A7E3-62156F9D6181}" type="pres">
      <dgm:prSet presAssocID="{E9C7BD14-61D4-4750-ADB2-9C9424AF5FA5}" presName="parentText" presStyleLbl="alignNode1" presStyleIdx="1" presStyleCnt="2">
        <dgm:presLayoutVars>
          <dgm:chMax val="1"/>
          <dgm:bulletEnabled val="1"/>
        </dgm:presLayoutVars>
      </dgm:prSet>
      <dgm:spPr/>
      <dgm:t>
        <a:bodyPr/>
        <a:lstStyle/>
        <a:p>
          <a:endParaRPr lang="es-CO"/>
        </a:p>
      </dgm:t>
    </dgm:pt>
    <dgm:pt modelId="{DA07BAE8-6E4F-451B-8792-40CF24D0FEC5}" type="pres">
      <dgm:prSet presAssocID="{E9C7BD14-61D4-4750-ADB2-9C9424AF5FA5}" presName="descendantText" presStyleLbl="alignAcc1" presStyleIdx="1" presStyleCnt="2">
        <dgm:presLayoutVars>
          <dgm:bulletEnabled val="1"/>
        </dgm:presLayoutVars>
      </dgm:prSet>
      <dgm:spPr/>
      <dgm:t>
        <a:bodyPr/>
        <a:lstStyle/>
        <a:p>
          <a:endParaRPr lang="es-CO"/>
        </a:p>
      </dgm:t>
    </dgm:pt>
  </dgm:ptLst>
  <dgm:cxnLst>
    <dgm:cxn modelId="{0FBA3088-8B59-4ECB-A472-014553597A98}" type="presOf" srcId="{4B48ADA9-E1D0-494C-A9B2-02F572FEC9A8}" destId="{DA07BAE8-6E4F-451B-8792-40CF24D0FEC5}" srcOrd="0" destOrd="0" presId="urn:microsoft.com/office/officeart/2005/8/layout/chevron2"/>
    <dgm:cxn modelId="{4E1B7ACD-DB46-4BEA-918B-495144A59024}" srcId="{E9C7BD14-61D4-4750-ADB2-9C9424AF5FA5}" destId="{A441B309-04F2-4FB9-B1C0-76919C89377C}" srcOrd="1" destOrd="0" parTransId="{7F0992A5-909B-46ED-80F0-F0385A0510F4}" sibTransId="{78D93038-6251-4102-92C3-090A2E625832}"/>
    <dgm:cxn modelId="{DB566D1B-D3BE-4A65-A5C7-7060A19BF23D}" type="presOf" srcId="{479678C7-9019-46A9-BA42-E2249D0ACCD7}" destId="{989E7EA0-70E3-416B-BF7D-F3600747E1AE}" srcOrd="0" destOrd="0" presId="urn:microsoft.com/office/officeart/2005/8/layout/chevron2"/>
    <dgm:cxn modelId="{E462FFA1-7577-45F5-A205-D0D882FCAD96}" type="presOf" srcId="{E9C7BD14-61D4-4750-ADB2-9C9424AF5FA5}" destId="{52E4D812-8302-483C-A7E3-62156F9D6181}" srcOrd="0" destOrd="0" presId="urn:microsoft.com/office/officeart/2005/8/layout/chevron2"/>
    <dgm:cxn modelId="{889D2C8B-5426-4AF3-B703-7A79D18D2547}" srcId="{F339248D-0CA7-40E6-B5C3-F561B4999A90}" destId="{E9C7BD14-61D4-4750-ADB2-9C9424AF5FA5}" srcOrd="1" destOrd="0" parTransId="{131815A8-F885-4DED-8DC4-F8C443EA0D80}" sibTransId="{E75DD653-B4A4-4EDC-A6EA-F7FA59E41EE4}"/>
    <dgm:cxn modelId="{E962B57F-F245-459E-8271-67157B32CC25}" srcId="{E9C7BD14-61D4-4750-ADB2-9C9424AF5FA5}" destId="{29E83EB2-A668-4EE4-B8FB-0B8621129F2B}" srcOrd="2" destOrd="0" parTransId="{68FD4F6A-C896-4DF2-8669-F33E973E02BA}" sibTransId="{A77D6E3C-7CE2-47A4-BE36-A642D9E4B6AD}"/>
    <dgm:cxn modelId="{E39A91CE-85EA-4016-A711-2E52F62CA8A7}" type="presOf" srcId="{29E83EB2-A668-4EE4-B8FB-0B8621129F2B}" destId="{DA07BAE8-6E4F-451B-8792-40CF24D0FEC5}" srcOrd="0" destOrd="2" presId="urn:microsoft.com/office/officeart/2005/8/layout/chevron2"/>
    <dgm:cxn modelId="{27004875-8CF7-47DB-B502-BCD4E0E9CACA}" srcId="{E9C7BD14-61D4-4750-ADB2-9C9424AF5FA5}" destId="{4B48ADA9-E1D0-494C-A9B2-02F572FEC9A8}" srcOrd="0" destOrd="0" parTransId="{44A93D9F-771C-4B50-B118-2353AA0031F8}" sibTransId="{3D299F59-6236-4C38-B221-08A5BBD54AD6}"/>
    <dgm:cxn modelId="{FEB2E64C-0FEC-492C-A5B9-3488B90D55EF}" type="presOf" srcId="{E858073D-E2E3-4698-8A6D-901F7F15684D}" destId="{FB2943F9-B133-4963-BD52-A755350DD9BE}" srcOrd="0" destOrd="0" presId="urn:microsoft.com/office/officeart/2005/8/layout/chevron2"/>
    <dgm:cxn modelId="{B440D679-2238-4BC2-A29B-4D45C6989B45}" type="presOf" srcId="{A441B309-04F2-4FB9-B1C0-76919C89377C}" destId="{DA07BAE8-6E4F-451B-8792-40CF24D0FEC5}" srcOrd="0" destOrd="1" presId="urn:microsoft.com/office/officeart/2005/8/layout/chevron2"/>
    <dgm:cxn modelId="{75608CB9-4A05-4AD7-8A52-59E8C5C24EA3}" srcId="{479678C7-9019-46A9-BA42-E2249D0ACCD7}" destId="{E858073D-E2E3-4698-8A6D-901F7F15684D}" srcOrd="0" destOrd="0" parTransId="{167A10B8-E3F4-42D6-8875-CCF638B04350}" sibTransId="{950F6A4B-E52C-49D2-A553-ADCB95984C94}"/>
    <dgm:cxn modelId="{7BA60BA5-0573-40AF-A6EC-7155C076C207}" srcId="{F339248D-0CA7-40E6-B5C3-F561B4999A90}" destId="{479678C7-9019-46A9-BA42-E2249D0ACCD7}" srcOrd="0" destOrd="0" parTransId="{BE4A6B14-8B3B-4814-AEA9-536240DE88D1}" sibTransId="{4414E3F4-FB06-441E-9110-7E675EC51A7C}"/>
    <dgm:cxn modelId="{D8B8CBB5-9029-49EF-B73B-94E4F12ABE78}" type="presOf" srcId="{F339248D-0CA7-40E6-B5C3-F561B4999A90}" destId="{51E5D7AA-47E4-416F-9EA7-A4821C25B045}" srcOrd="0" destOrd="0" presId="urn:microsoft.com/office/officeart/2005/8/layout/chevron2"/>
    <dgm:cxn modelId="{2254E128-824F-4399-8D6A-D0F1E1A7F94C}" type="presParOf" srcId="{51E5D7AA-47E4-416F-9EA7-A4821C25B045}" destId="{695AD6FE-BD2D-4298-9894-3410F8B5AA52}" srcOrd="0" destOrd="0" presId="urn:microsoft.com/office/officeart/2005/8/layout/chevron2"/>
    <dgm:cxn modelId="{43F8EA1A-4EEA-416B-858A-0E1FBDE57D0E}" type="presParOf" srcId="{695AD6FE-BD2D-4298-9894-3410F8B5AA52}" destId="{989E7EA0-70E3-416B-BF7D-F3600747E1AE}" srcOrd="0" destOrd="0" presId="urn:microsoft.com/office/officeart/2005/8/layout/chevron2"/>
    <dgm:cxn modelId="{7302652C-1653-4679-98BE-348BA6BBB5C4}" type="presParOf" srcId="{695AD6FE-BD2D-4298-9894-3410F8B5AA52}" destId="{FB2943F9-B133-4963-BD52-A755350DD9BE}" srcOrd="1" destOrd="0" presId="urn:microsoft.com/office/officeart/2005/8/layout/chevron2"/>
    <dgm:cxn modelId="{85ECD455-383E-4B53-A012-6CFC4966DC55}" type="presParOf" srcId="{51E5D7AA-47E4-416F-9EA7-A4821C25B045}" destId="{E7C0EEE2-864E-4DC5-A3C5-92DA178EDA5B}" srcOrd="1" destOrd="0" presId="urn:microsoft.com/office/officeart/2005/8/layout/chevron2"/>
    <dgm:cxn modelId="{21C51343-5BA8-453A-B6FB-F1B8553D8BF5}" type="presParOf" srcId="{51E5D7AA-47E4-416F-9EA7-A4821C25B045}" destId="{1EA1A7B4-84B5-4A37-84C9-421DEBAAF25C}" srcOrd="2" destOrd="0" presId="urn:microsoft.com/office/officeart/2005/8/layout/chevron2"/>
    <dgm:cxn modelId="{ABA018C3-EA48-4AAF-A464-5771F5B29A8E}" type="presParOf" srcId="{1EA1A7B4-84B5-4A37-84C9-421DEBAAF25C}" destId="{52E4D812-8302-483C-A7E3-62156F9D6181}" srcOrd="0" destOrd="0" presId="urn:microsoft.com/office/officeart/2005/8/layout/chevron2"/>
    <dgm:cxn modelId="{76BA60B1-998C-4F68-91FF-FDC771E8B1D8}" type="presParOf" srcId="{1EA1A7B4-84B5-4A37-84C9-421DEBAAF25C}" destId="{DA07BAE8-6E4F-451B-8792-40CF24D0FEC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E7EA0-70E3-416B-BF7D-F3600747E1AE}">
      <dsp:nvSpPr>
        <dsp:cNvPr id="0" name=""/>
        <dsp:cNvSpPr/>
      </dsp:nvSpPr>
      <dsp:spPr>
        <a:xfrm rot="5400000">
          <a:off x="-243485" y="243702"/>
          <a:ext cx="1623238" cy="1136266"/>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Primer momento</a:t>
          </a:r>
          <a:endParaRPr lang="es-CO" sz="1600" kern="1200" dirty="0">
            <a:solidFill>
              <a:schemeClr val="tx1"/>
            </a:solidFill>
          </a:endParaRPr>
        </a:p>
      </dsp:txBody>
      <dsp:txXfrm rot="-5400000">
        <a:off x="1" y="568349"/>
        <a:ext cx="1136266" cy="486972"/>
      </dsp:txXfrm>
    </dsp:sp>
    <dsp:sp modelId="{FB2943F9-B133-4963-BD52-A755350DD9BE}">
      <dsp:nvSpPr>
        <dsp:cNvPr id="0" name=""/>
        <dsp:cNvSpPr/>
      </dsp:nvSpPr>
      <dsp:spPr>
        <a:xfrm rot="5400000">
          <a:off x="2531522" y="-1395256"/>
          <a:ext cx="1055104" cy="3845617"/>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Contextualización</a:t>
          </a:r>
          <a:endParaRPr lang="es-CO" sz="1900" kern="1200" dirty="0"/>
        </a:p>
        <a:p>
          <a:pPr marL="171450" lvl="1" indent="-171450" algn="l" defTabSz="844550">
            <a:lnSpc>
              <a:spcPct val="90000"/>
            </a:lnSpc>
            <a:spcBef>
              <a:spcPct val="0"/>
            </a:spcBef>
            <a:spcAft>
              <a:spcPct val="15000"/>
            </a:spcAft>
            <a:buChar char="••"/>
          </a:pPr>
          <a:r>
            <a:rPr lang="es-CO" sz="1900" kern="1200" dirty="0" smtClean="0"/>
            <a:t>Prueba de caracterización</a:t>
          </a:r>
          <a:endParaRPr lang="es-CO" sz="1900" kern="1200" dirty="0"/>
        </a:p>
      </dsp:txBody>
      <dsp:txXfrm rot="-5400000">
        <a:off x="1136266" y="51506"/>
        <a:ext cx="3794111" cy="952092"/>
      </dsp:txXfrm>
    </dsp:sp>
    <dsp:sp modelId="{5725A1AE-56C5-4831-ABCE-0CB1ADF13546}">
      <dsp:nvSpPr>
        <dsp:cNvPr id="0" name=""/>
        <dsp:cNvSpPr/>
      </dsp:nvSpPr>
      <dsp:spPr>
        <a:xfrm rot="5400000">
          <a:off x="-243485" y="1572421"/>
          <a:ext cx="1623238" cy="1136266"/>
        </a:xfrm>
        <a:prstGeom prst="chevron">
          <a:avLst/>
        </a:prstGeom>
        <a:solidFill>
          <a:schemeClr val="accent5">
            <a:hueOff val="8171956"/>
            <a:satOff val="5577"/>
            <a:lumOff val="-15685"/>
            <a:alphaOff val="0"/>
          </a:schemeClr>
        </a:solidFill>
        <a:ln w="15875"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Segundo Momento</a:t>
          </a:r>
          <a:endParaRPr lang="es-CO" sz="1600" kern="1200" dirty="0">
            <a:solidFill>
              <a:schemeClr val="tx1"/>
            </a:solidFill>
          </a:endParaRPr>
        </a:p>
      </dsp:txBody>
      <dsp:txXfrm rot="-5400000">
        <a:off x="1" y="1897068"/>
        <a:ext cx="1136266" cy="486972"/>
      </dsp:txXfrm>
    </dsp:sp>
    <dsp:sp modelId="{2CB70E86-C329-42FF-93FF-B256075F65B7}">
      <dsp:nvSpPr>
        <dsp:cNvPr id="0" name=""/>
        <dsp:cNvSpPr/>
      </dsp:nvSpPr>
      <dsp:spPr>
        <a:xfrm rot="5400000">
          <a:off x="2531522" y="-9597"/>
          <a:ext cx="1055104" cy="3845617"/>
        </a:xfrm>
        <a:prstGeom prst="round2SameRect">
          <a:avLst/>
        </a:prstGeom>
        <a:solidFill>
          <a:schemeClr val="lt1">
            <a:alpha val="90000"/>
            <a:hueOff val="0"/>
            <a:satOff val="0"/>
            <a:lumOff val="0"/>
            <a:alphaOff val="0"/>
          </a:schemeClr>
        </a:solidFill>
        <a:ln w="15875"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0" algn="l" defTabSz="844550">
            <a:lnSpc>
              <a:spcPct val="90000"/>
            </a:lnSpc>
            <a:spcBef>
              <a:spcPct val="0"/>
            </a:spcBef>
            <a:spcAft>
              <a:spcPct val="15000"/>
            </a:spcAft>
            <a:buChar char="••"/>
          </a:pPr>
          <a:r>
            <a:rPr lang="es-CO" sz="1900" kern="1200" dirty="0" smtClean="0"/>
            <a:t>Reflexión</a:t>
          </a:r>
          <a:endParaRPr lang="es-CO" sz="1900" kern="1200" dirty="0"/>
        </a:p>
        <a:p>
          <a:pPr marL="171450" lvl="1" indent="0" algn="l" defTabSz="844550">
            <a:lnSpc>
              <a:spcPct val="90000"/>
            </a:lnSpc>
            <a:spcBef>
              <a:spcPct val="0"/>
            </a:spcBef>
            <a:spcAft>
              <a:spcPct val="15000"/>
            </a:spcAft>
            <a:buChar char="••"/>
          </a:pPr>
          <a:r>
            <a:rPr lang="es-CO" sz="1900" kern="1200" dirty="0" smtClean="0"/>
            <a:t>Prueba</a:t>
          </a:r>
          <a:endParaRPr lang="es-CO" sz="1900" kern="1200" dirty="0"/>
        </a:p>
        <a:p>
          <a:pPr marL="171450" lvl="1" indent="0" algn="l" defTabSz="844550">
            <a:lnSpc>
              <a:spcPct val="90000"/>
            </a:lnSpc>
            <a:spcBef>
              <a:spcPct val="0"/>
            </a:spcBef>
            <a:spcAft>
              <a:spcPct val="15000"/>
            </a:spcAft>
            <a:buChar char="••"/>
          </a:pPr>
          <a:r>
            <a:rPr lang="es-CO" sz="1900" kern="1200" dirty="0" smtClean="0"/>
            <a:t>Resultados de caracterización</a:t>
          </a:r>
          <a:endParaRPr lang="es-CO" sz="1900" kern="1200" dirty="0"/>
        </a:p>
      </dsp:txBody>
      <dsp:txXfrm rot="-5400000">
        <a:off x="1136266" y="1437165"/>
        <a:ext cx="3794111" cy="952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940B-A182-4503-8A94-B6F781205B50}">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26716-19D7-413A-97D6-0EE8449FEB57}">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Guerrero , Y. A., &amp; Torres, Y. D. (2017)</a:t>
          </a:r>
          <a:endParaRPr lang="es-CO" sz="1200" kern="1200" dirty="0"/>
        </a:p>
      </dsp:txBody>
      <dsp:txXfrm>
        <a:off x="2773960" y="706323"/>
        <a:ext cx="1086973" cy="543356"/>
      </dsp:txXfrm>
    </dsp:sp>
    <dsp:sp modelId="{8256FA74-87B7-4188-9733-5B22E127E146}">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5">
            <a:hueOff val="4085978"/>
            <a:satOff val="2788"/>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B8D90-D184-44BB-B66B-67E10D5CD617}">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Guerrero, Y. A.,  &amp; Hernández, J. E. (2019, sin publicar)</a:t>
          </a:r>
          <a:endParaRPr lang="es-CO" sz="1200" kern="1200" dirty="0"/>
        </a:p>
      </dsp:txBody>
      <dsp:txXfrm>
        <a:off x="2232861" y="1836927"/>
        <a:ext cx="1086973" cy="543356"/>
      </dsp:txXfrm>
    </dsp:sp>
    <dsp:sp modelId="{7AD41798-68E3-46B3-9AAD-722F69AF148D}">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5">
            <a:hueOff val="8171956"/>
            <a:satOff val="5577"/>
            <a:lumOff val="-156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141F8-BCC2-457D-B26B-7D87E6A4D161}">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Papadopoulos, I., &amp; V. </a:t>
          </a:r>
          <a:r>
            <a:rPr lang="en-US" sz="1200" kern="1200" dirty="0" err="1" smtClean="0"/>
            <a:t>Dagdilelis</a:t>
          </a:r>
          <a:r>
            <a:rPr lang="en-US" sz="1200" kern="1200" dirty="0" smtClean="0"/>
            <a:t> (2009)</a:t>
          </a:r>
          <a:endParaRPr lang="es-CO" sz="1200" kern="1200" dirty="0"/>
        </a:p>
      </dsp:txBody>
      <dsp:txXfrm>
        <a:off x="2776532" y="2969158"/>
        <a:ext cx="1086973" cy="543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A3358-04AD-40FB-A1BE-6C23B2AE69CF}">
      <dsp:nvSpPr>
        <dsp:cNvPr id="0" name=""/>
        <dsp:cNvSpPr/>
      </dsp:nvSpPr>
      <dsp:spPr>
        <a:xfrm>
          <a:off x="2912707" y="412"/>
          <a:ext cx="4887283" cy="1610479"/>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r>
            <a:rPr lang="es-CO" sz="1400" kern="1200" dirty="0" smtClean="0"/>
            <a:t>¿Qué conocimientos estadísticos se necesitan para seleccionar la mejor tabla?</a:t>
          </a:r>
          <a:endParaRPr lang="es-CO" sz="1400" kern="1200" dirty="0"/>
        </a:p>
        <a:p>
          <a:pPr marL="114300" lvl="1" indent="-114300" algn="l" defTabSz="622300">
            <a:lnSpc>
              <a:spcPct val="90000"/>
            </a:lnSpc>
            <a:spcBef>
              <a:spcPct val="0"/>
            </a:spcBef>
            <a:spcAft>
              <a:spcPct val="15000"/>
            </a:spcAft>
            <a:buChar char="••"/>
          </a:pPr>
          <a:r>
            <a:rPr lang="es-CO" sz="1400" kern="1200" dirty="0" smtClean="0"/>
            <a:t>¿En qué errores podría estar incurriendo un estudiante de educación básica</a:t>
          </a:r>
          <a:r>
            <a:rPr lang="es-CO" sz="1100" kern="1200" dirty="0" smtClean="0"/>
            <a:t>?</a:t>
          </a:r>
          <a:endParaRPr lang="es-CO" sz="1100" kern="1200" dirty="0"/>
        </a:p>
      </dsp:txBody>
      <dsp:txXfrm>
        <a:off x="2912707" y="201722"/>
        <a:ext cx="4283353" cy="1207859"/>
      </dsp:txXfrm>
    </dsp:sp>
    <dsp:sp modelId="{57CB671E-7850-4DF0-B5EF-761E5DF979A1}">
      <dsp:nvSpPr>
        <dsp:cNvPr id="0" name=""/>
        <dsp:cNvSpPr/>
      </dsp:nvSpPr>
      <dsp:spPr>
        <a:xfrm>
          <a:off x="345482" y="190409"/>
          <a:ext cx="2567225" cy="123048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CO" sz="3400" kern="1200" dirty="0" smtClean="0">
              <a:solidFill>
                <a:schemeClr val="tx1"/>
              </a:solidFill>
            </a:rPr>
            <a:t>Aspecto conceptual</a:t>
          </a:r>
          <a:endParaRPr lang="es-CO" sz="3400" kern="1200" dirty="0">
            <a:solidFill>
              <a:schemeClr val="tx1"/>
            </a:solidFill>
          </a:endParaRPr>
        </a:p>
      </dsp:txBody>
      <dsp:txXfrm>
        <a:off x="405549" y="250476"/>
        <a:ext cx="2447091" cy="1110352"/>
      </dsp:txXfrm>
    </dsp:sp>
    <dsp:sp modelId="{9BFCCD7C-A5AD-44AA-BD23-8C3E47F8F765}">
      <dsp:nvSpPr>
        <dsp:cNvPr id="0" name=""/>
        <dsp:cNvSpPr/>
      </dsp:nvSpPr>
      <dsp:spPr>
        <a:xfrm>
          <a:off x="3026189" y="1771940"/>
          <a:ext cx="4887283" cy="1610479"/>
        </a:xfrm>
        <a:prstGeom prst="rightArrow">
          <a:avLst>
            <a:gd name="adj1" fmla="val 75000"/>
            <a:gd name="adj2" fmla="val 50000"/>
          </a:avLst>
        </a:prstGeom>
        <a:solidFill>
          <a:schemeClr val="accent4">
            <a:tint val="40000"/>
            <a:alpha val="90000"/>
            <a:hueOff val="-2918403"/>
            <a:satOff val="36240"/>
            <a:lumOff val="2977"/>
            <a:alphaOff val="0"/>
          </a:schemeClr>
        </a:solidFill>
        <a:ln w="15875" cap="flat" cmpd="sng" algn="ctr">
          <a:solidFill>
            <a:schemeClr val="accent4">
              <a:tint val="40000"/>
              <a:alpha val="90000"/>
              <a:hueOff val="-2918403"/>
              <a:satOff val="36240"/>
              <a:lumOff val="29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endParaRPr lang="es-CO" sz="1100" kern="1200" dirty="0"/>
        </a:p>
        <a:p>
          <a:pPr marL="171450" lvl="1" indent="-171450" algn="l" defTabSz="711200">
            <a:lnSpc>
              <a:spcPct val="90000"/>
            </a:lnSpc>
            <a:spcBef>
              <a:spcPct val="0"/>
            </a:spcBef>
            <a:spcAft>
              <a:spcPct val="15000"/>
            </a:spcAft>
            <a:buChar char="••"/>
          </a:pPr>
          <a:r>
            <a:rPr lang="es-CO" sz="1600" kern="1200" dirty="0" smtClean="0"/>
            <a:t>¿Qué ventajas y desventajas encuentran en el software para el desarrollo del pensamiento aleatorio?</a:t>
          </a:r>
          <a:endParaRPr lang="es-CO" sz="1600" kern="1200" dirty="0"/>
        </a:p>
        <a:p>
          <a:pPr marL="57150" lvl="1" indent="-57150" algn="l" defTabSz="444500">
            <a:lnSpc>
              <a:spcPct val="90000"/>
            </a:lnSpc>
            <a:spcBef>
              <a:spcPct val="0"/>
            </a:spcBef>
            <a:spcAft>
              <a:spcPct val="15000"/>
            </a:spcAft>
            <a:buChar char="••"/>
          </a:pPr>
          <a:endParaRPr lang="es-CO" sz="1000" kern="1200" dirty="0"/>
        </a:p>
        <a:p>
          <a:pPr marL="57150" lvl="1" indent="-57150" algn="l" defTabSz="444500">
            <a:lnSpc>
              <a:spcPct val="90000"/>
            </a:lnSpc>
            <a:spcBef>
              <a:spcPct val="0"/>
            </a:spcBef>
            <a:spcAft>
              <a:spcPct val="15000"/>
            </a:spcAft>
            <a:buChar char="••"/>
          </a:pPr>
          <a:endParaRPr lang="es-CO" sz="1000" kern="1200" dirty="0"/>
        </a:p>
      </dsp:txBody>
      <dsp:txXfrm>
        <a:off x="3026189" y="1973250"/>
        <a:ext cx="4283353" cy="1207859"/>
      </dsp:txXfrm>
    </dsp:sp>
    <dsp:sp modelId="{ABA84963-A77C-40BB-AD08-262BDD12A9FC}">
      <dsp:nvSpPr>
        <dsp:cNvPr id="0" name=""/>
        <dsp:cNvSpPr/>
      </dsp:nvSpPr>
      <dsp:spPr>
        <a:xfrm>
          <a:off x="231999" y="1977332"/>
          <a:ext cx="2794190" cy="1199694"/>
        </a:xfrm>
        <a:prstGeom prst="roundRect">
          <a:avLst/>
        </a:prstGeom>
        <a:solidFill>
          <a:schemeClr val="accent4">
            <a:hueOff val="-1975582"/>
            <a:satOff val="22309"/>
            <a:lumOff val="1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CO" sz="3400" kern="1200" dirty="0" smtClean="0">
              <a:solidFill>
                <a:schemeClr val="tx1"/>
              </a:solidFill>
            </a:rPr>
            <a:t>Rol de la tecnología</a:t>
          </a:r>
          <a:endParaRPr lang="es-CO" sz="3400" kern="1200" dirty="0">
            <a:solidFill>
              <a:schemeClr val="tx1"/>
            </a:solidFill>
          </a:endParaRPr>
        </a:p>
      </dsp:txBody>
      <dsp:txXfrm>
        <a:off x="290563" y="2035896"/>
        <a:ext cx="2677062" cy="1082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7CB7A-F8A9-47D3-8C1F-C2EF77BC3C65}">
      <dsp:nvSpPr>
        <dsp:cNvPr id="0" name=""/>
        <dsp:cNvSpPr/>
      </dsp:nvSpPr>
      <dsp:spPr>
        <a:xfrm rot="5400000">
          <a:off x="-212645" y="213284"/>
          <a:ext cx="1417637" cy="992346"/>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rPr>
            <a:t>PREGUNTA 1</a:t>
          </a:r>
          <a:endParaRPr lang="es-CO" sz="1400" kern="1200" dirty="0">
            <a:solidFill>
              <a:schemeClr val="tx1"/>
            </a:solidFill>
          </a:endParaRPr>
        </a:p>
      </dsp:txBody>
      <dsp:txXfrm rot="-5400000">
        <a:off x="1" y="496811"/>
        <a:ext cx="992346" cy="425291"/>
      </dsp:txXfrm>
    </dsp:sp>
    <dsp:sp modelId="{67DFDAC1-857D-4438-8A98-7E4712430C8C}">
      <dsp:nvSpPr>
        <dsp:cNvPr id="0" name=""/>
        <dsp:cNvSpPr/>
      </dsp:nvSpPr>
      <dsp:spPr>
        <a:xfrm rot="5400000">
          <a:off x="2954853" y="-1961868"/>
          <a:ext cx="921464" cy="4846478"/>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smtClean="0"/>
            <a:t>Identificar si el estudiante usa de manera acrítica la tabla que arroja el programa, dado que ésta no incluye los extremos de los intervalos, el título, ni las etiquetas.</a:t>
          </a:r>
          <a:endParaRPr lang="es-CO" sz="1400" kern="1200" dirty="0"/>
        </a:p>
      </dsp:txBody>
      <dsp:txXfrm rot="-5400000">
        <a:off x="992346" y="45621"/>
        <a:ext cx="4801496" cy="831500"/>
      </dsp:txXfrm>
    </dsp:sp>
    <dsp:sp modelId="{5E67A3EA-157C-46A8-A6BF-2626C3A32C30}">
      <dsp:nvSpPr>
        <dsp:cNvPr id="0" name=""/>
        <dsp:cNvSpPr/>
      </dsp:nvSpPr>
      <dsp:spPr>
        <a:xfrm rot="5400000">
          <a:off x="-212645" y="1434226"/>
          <a:ext cx="1417637" cy="992346"/>
        </a:xfrm>
        <a:prstGeom prst="chevron">
          <a:avLst/>
        </a:prstGeom>
        <a:solidFill>
          <a:schemeClr val="accent4">
            <a:hueOff val="-987791"/>
            <a:satOff val="11154"/>
            <a:lumOff val="5980"/>
            <a:alphaOff val="0"/>
          </a:schemeClr>
        </a:solidFill>
        <a:ln w="15875" cap="flat" cmpd="sng" algn="ctr">
          <a:solidFill>
            <a:schemeClr val="accent4">
              <a:hueOff val="-987791"/>
              <a:satOff val="11154"/>
              <a:lumOff val="5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rPr>
            <a:t>PREGUNTA 2</a:t>
          </a:r>
          <a:endParaRPr lang="es-CO" sz="1400" kern="1200" dirty="0">
            <a:solidFill>
              <a:schemeClr val="tx1"/>
            </a:solidFill>
          </a:endParaRPr>
        </a:p>
      </dsp:txBody>
      <dsp:txXfrm rot="-5400000">
        <a:off x="1" y="1717753"/>
        <a:ext cx="992346" cy="425291"/>
      </dsp:txXfrm>
    </dsp:sp>
    <dsp:sp modelId="{12805289-6B64-4F99-83A1-09C47F4E05D3}">
      <dsp:nvSpPr>
        <dsp:cNvPr id="0" name=""/>
        <dsp:cNvSpPr/>
      </dsp:nvSpPr>
      <dsp:spPr>
        <a:xfrm rot="5400000">
          <a:off x="2954853" y="-740925"/>
          <a:ext cx="921464" cy="4846478"/>
        </a:xfrm>
        <a:prstGeom prst="round2SameRect">
          <a:avLst/>
        </a:prstGeom>
        <a:solidFill>
          <a:schemeClr val="lt1">
            <a:alpha val="90000"/>
            <a:hueOff val="0"/>
            <a:satOff val="0"/>
            <a:lumOff val="0"/>
            <a:alphaOff val="0"/>
          </a:schemeClr>
        </a:solidFill>
        <a:ln w="15875" cap="flat" cmpd="sng" algn="ctr">
          <a:solidFill>
            <a:schemeClr val="accent4">
              <a:hueOff val="-987791"/>
              <a:satOff val="11154"/>
              <a:lumOff val="5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smtClean="0"/>
            <a:t>Establecer si se identifica la ausencia de características esenciales de una tabla de frecuencias de datos agrupados, como factor problemático en la interpretación de la información allí reportada. </a:t>
          </a:r>
          <a:endParaRPr lang="es-CO" sz="1400" kern="1200" dirty="0"/>
        </a:p>
      </dsp:txBody>
      <dsp:txXfrm rot="-5400000">
        <a:off x="992346" y="1266564"/>
        <a:ext cx="4801496" cy="831500"/>
      </dsp:txXfrm>
    </dsp:sp>
    <dsp:sp modelId="{BCFD59C0-D59E-4800-8A84-F9C3D8CD62F4}">
      <dsp:nvSpPr>
        <dsp:cNvPr id="0" name=""/>
        <dsp:cNvSpPr/>
      </dsp:nvSpPr>
      <dsp:spPr>
        <a:xfrm rot="5400000">
          <a:off x="-212645" y="2655169"/>
          <a:ext cx="1417637" cy="992346"/>
        </a:xfrm>
        <a:prstGeom prst="chevron">
          <a:avLst/>
        </a:prstGeom>
        <a:solidFill>
          <a:schemeClr val="accent4">
            <a:hueOff val="-1975582"/>
            <a:satOff val="22309"/>
            <a:lumOff val="11960"/>
            <a:alphaOff val="0"/>
          </a:schemeClr>
        </a:solidFill>
        <a:ln w="158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rPr>
            <a:t>PREGUNTA 3</a:t>
          </a:r>
          <a:endParaRPr lang="es-CO" sz="1400" kern="1200" dirty="0">
            <a:solidFill>
              <a:schemeClr val="tx1"/>
            </a:solidFill>
          </a:endParaRPr>
        </a:p>
      </dsp:txBody>
      <dsp:txXfrm rot="-5400000">
        <a:off x="1" y="2938696"/>
        <a:ext cx="992346" cy="425291"/>
      </dsp:txXfrm>
    </dsp:sp>
    <dsp:sp modelId="{87B8EBB7-9729-483A-A469-7D3A0C4AC5B4}">
      <dsp:nvSpPr>
        <dsp:cNvPr id="0" name=""/>
        <dsp:cNvSpPr/>
      </dsp:nvSpPr>
      <dsp:spPr>
        <a:xfrm rot="5400000">
          <a:off x="2954853" y="480016"/>
          <a:ext cx="921464" cy="4846478"/>
        </a:xfrm>
        <a:prstGeom prst="round2SameRect">
          <a:avLst/>
        </a:prstGeom>
        <a:solidFill>
          <a:schemeClr val="lt1">
            <a:alpha val="90000"/>
            <a:hueOff val="0"/>
            <a:satOff val="0"/>
            <a:lumOff val="0"/>
            <a:alphaOff val="0"/>
          </a:schemeClr>
        </a:solidFill>
        <a:ln w="158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smtClean="0"/>
            <a:t>Verificar si se reconocen las variaciones que se presentan en una tabla de frecuencias, tras cambiar los extremos de los intervalos, estableciendo la pertinencia de la tabla modificada tras contrastarla con la tabla inicial. </a:t>
          </a:r>
          <a:endParaRPr lang="es-CO" sz="1400" kern="1200" dirty="0"/>
        </a:p>
      </dsp:txBody>
      <dsp:txXfrm rot="-5400000">
        <a:off x="992346" y="2487505"/>
        <a:ext cx="4801496" cy="831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E7EA0-70E3-416B-BF7D-F3600747E1AE}">
      <dsp:nvSpPr>
        <dsp:cNvPr id="0" name=""/>
        <dsp:cNvSpPr/>
      </dsp:nvSpPr>
      <dsp:spPr>
        <a:xfrm rot="5400000">
          <a:off x="-256589" y="258978"/>
          <a:ext cx="1710597" cy="1197418"/>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solidFill>
                <a:schemeClr val="tx1"/>
              </a:solidFill>
            </a:rPr>
            <a:t>Primer Momento</a:t>
          </a:r>
          <a:endParaRPr lang="es-CO" sz="1700" kern="1200" dirty="0">
            <a:solidFill>
              <a:schemeClr val="tx1"/>
            </a:solidFill>
          </a:endParaRPr>
        </a:p>
      </dsp:txBody>
      <dsp:txXfrm rot="-5400000">
        <a:off x="1" y="601097"/>
        <a:ext cx="1197418" cy="513179"/>
      </dsp:txXfrm>
    </dsp:sp>
    <dsp:sp modelId="{FB2943F9-B133-4963-BD52-A755350DD9BE}">
      <dsp:nvSpPr>
        <dsp:cNvPr id="0" name=""/>
        <dsp:cNvSpPr/>
      </dsp:nvSpPr>
      <dsp:spPr>
        <a:xfrm rot="5400000">
          <a:off x="2637223" y="-1439805"/>
          <a:ext cx="1111888" cy="3991499"/>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CO" sz="2100" kern="1200" dirty="0" smtClean="0">
              <a:solidFill>
                <a:schemeClr val="tx1"/>
              </a:solidFill>
            </a:rPr>
            <a:t>Recuento de la sesión 1</a:t>
          </a:r>
          <a:endParaRPr lang="es-CO" sz="2100" kern="1200" dirty="0">
            <a:solidFill>
              <a:schemeClr val="tx1"/>
            </a:solidFill>
          </a:endParaRPr>
        </a:p>
      </dsp:txBody>
      <dsp:txXfrm rot="-5400000">
        <a:off x="1197418" y="54278"/>
        <a:ext cx="3937221" cy="1003332"/>
      </dsp:txXfrm>
    </dsp:sp>
    <dsp:sp modelId="{52E4D812-8302-483C-A7E3-62156F9D6181}">
      <dsp:nvSpPr>
        <dsp:cNvPr id="0" name=""/>
        <dsp:cNvSpPr/>
      </dsp:nvSpPr>
      <dsp:spPr>
        <a:xfrm rot="5400000">
          <a:off x="-256589" y="1677148"/>
          <a:ext cx="1710597" cy="1197418"/>
        </a:xfrm>
        <a:prstGeom prst="chevron">
          <a:avLst/>
        </a:prstGeom>
        <a:solidFill>
          <a:schemeClr val="accent5">
            <a:hueOff val="8171956"/>
            <a:satOff val="5577"/>
            <a:lumOff val="-15685"/>
            <a:alphaOff val="0"/>
          </a:schemeClr>
        </a:solidFill>
        <a:ln w="15875"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solidFill>
                <a:schemeClr val="tx1"/>
              </a:solidFill>
            </a:rPr>
            <a:t>Segundo Momento</a:t>
          </a:r>
          <a:endParaRPr lang="es-CO" sz="1700" kern="1200" dirty="0">
            <a:solidFill>
              <a:schemeClr val="tx1"/>
            </a:solidFill>
          </a:endParaRPr>
        </a:p>
      </dsp:txBody>
      <dsp:txXfrm rot="-5400000">
        <a:off x="1" y="2019267"/>
        <a:ext cx="1197418" cy="513179"/>
      </dsp:txXfrm>
    </dsp:sp>
    <dsp:sp modelId="{DA07BAE8-6E4F-451B-8792-40CF24D0FEC5}">
      <dsp:nvSpPr>
        <dsp:cNvPr id="0" name=""/>
        <dsp:cNvSpPr/>
      </dsp:nvSpPr>
      <dsp:spPr>
        <a:xfrm rot="5400000">
          <a:off x="2637223" y="-19246"/>
          <a:ext cx="1111888" cy="3991499"/>
        </a:xfrm>
        <a:prstGeom prst="round2SameRect">
          <a:avLst/>
        </a:prstGeom>
        <a:solidFill>
          <a:schemeClr val="lt1">
            <a:alpha val="90000"/>
            <a:hueOff val="0"/>
            <a:satOff val="0"/>
            <a:lumOff val="0"/>
            <a:alphaOff val="0"/>
          </a:schemeClr>
        </a:solidFill>
        <a:ln w="15875"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CO" sz="2100" kern="1200" dirty="0" smtClean="0">
              <a:solidFill>
                <a:schemeClr val="tx1"/>
              </a:solidFill>
            </a:rPr>
            <a:t>Actividad de Superación</a:t>
          </a:r>
          <a:endParaRPr lang="es-CO" sz="2100" kern="1200" dirty="0">
            <a:solidFill>
              <a:schemeClr val="tx1"/>
            </a:solidFill>
          </a:endParaRPr>
        </a:p>
        <a:p>
          <a:pPr marL="228600" lvl="1" indent="-228600" algn="l" defTabSz="933450">
            <a:lnSpc>
              <a:spcPct val="90000"/>
            </a:lnSpc>
            <a:spcBef>
              <a:spcPct val="0"/>
            </a:spcBef>
            <a:spcAft>
              <a:spcPct val="15000"/>
            </a:spcAft>
            <a:buChar char="••"/>
          </a:pPr>
          <a:r>
            <a:rPr lang="es-CO" sz="2100" kern="1200" dirty="0" smtClean="0">
              <a:solidFill>
                <a:schemeClr val="tx1"/>
              </a:solidFill>
            </a:rPr>
            <a:t>Reflexión </a:t>
          </a:r>
          <a:endParaRPr lang="es-CO" sz="2100" kern="1200" dirty="0">
            <a:solidFill>
              <a:schemeClr val="tx1"/>
            </a:solidFill>
          </a:endParaRPr>
        </a:p>
        <a:p>
          <a:pPr marL="228600" lvl="1" indent="-228600" algn="l" defTabSz="933450">
            <a:lnSpc>
              <a:spcPct val="90000"/>
            </a:lnSpc>
            <a:spcBef>
              <a:spcPct val="0"/>
            </a:spcBef>
            <a:spcAft>
              <a:spcPct val="15000"/>
            </a:spcAft>
            <a:buChar char="••"/>
          </a:pPr>
          <a:r>
            <a:rPr lang="es-CO" sz="2100" kern="1200" dirty="0" smtClean="0">
              <a:solidFill>
                <a:schemeClr val="tx1"/>
              </a:solidFill>
            </a:rPr>
            <a:t>Conclusiones</a:t>
          </a:r>
          <a:endParaRPr lang="es-CO" sz="2100" kern="1200" dirty="0">
            <a:solidFill>
              <a:schemeClr val="tx1"/>
            </a:solidFill>
          </a:endParaRPr>
        </a:p>
      </dsp:txBody>
      <dsp:txXfrm rot="-5400000">
        <a:off x="1197418" y="1474837"/>
        <a:ext cx="3937221" cy="10033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3A55BD-CF9D-4716-B8A4-66FCAA321FBE}" type="datetimeFigureOut">
              <a:rPr lang="es-CO" smtClean="0"/>
              <a:t>03/06/2019</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28B328-8D60-42BA-BA80-F11F407C0802}" type="slidenum">
              <a:rPr lang="es-CO" smtClean="0"/>
              <a:t>‹Nº›</a:t>
            </a:fld>
            <a:endParaRPr lang="es-CO"/>
          </a:p>
        </p:txBody>
      </p:sp>
    </p:spTree>
    <p:extLst>
      <p:ext uri="{BB962C8B-B14F-4D97-AF65-F5344CB8AC3E}">
        <p14:creationId xmlns:p14="http://schemas.microsoft.com/office/powerpoint/2010/main" val="4246921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1F256-5292-4EA6-8B00-A271700B1330}" type="datetimeFigureOut">
              <a:rPr lang="es-CO" smtClean="0"/>
              <a:t>03/06/2019</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E5556-6B6E-4137-A296-8617519A36F4}" type="slidenum">
              <a:rPr lang="es-CO" smtClean="0"/>
              <a:t>‹Nº›</a:t>
            </a:fld>
            <a:endParaRPr lang="es-CO"/>
          </a:p>
        </p:txBody>
      </p:sp>
    </p:spTree>
    <p:extLst>
      <p:ext uri="{BB962C8B-B14F-4D97-AF65-F5344CB8AC3E}">
        <p14:creationId xmlns:p14="http://schemas.microsoft.com/office/powerpoint/2010/main" val="9569634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BE5556-6B6E-4137-A296-8617519A36F4}" type="slidenum">
              <a:rPr lang="es-CO" smtClean="0"/>
              <a:t>1</a:t>
            </a:fld>
            <a:endParaRPr lang="es-CO"/>
          </a:p>
        </p:txBody>
      </p:sp>
    </p:spTree>
    <p:extLst>
      <p:ext uri="{BB962C8B-B14F-4D97-AF65-F5344CB8AC3E}">
        <p14:creationId xmlns:p14="http://schemas.microsoft.com/office/powerpoint/2010/main" val="420588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1BE5556-6B6E-4137-A296-8617519A36F4}" type="slidenum">
              <a:rPr lang="es-CO" smtClean="0"/>
              <a:t>3</a:t>
            </a:fld>
            <a:endParaRPr lang="es-CO"/>
          </a:p>
        </p:txBody>
      </p:sp>
    </p:spTree>
    <p:extLst>
      <p:ext uri="{BB962C8B-B14F-4D97-AF65-F5344CB8AC3E}">
        <p14:creationId xmlns:p14="http://schemas.microsoft.com/office/powerpoint/2010/main" val="420588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096C17-3383-4F8E-B049-B07128CDD90D}" type="datetime8">
              <a:rPr lang="es-CO" smtClean="0"/>
              <a:t>03/06/2019 07:08 p.m.</a:t>
            </a:fld>
            <a:endParaRPr lang="es-ES"/>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11C99A0-27C9-4AAD-A9F4-4B9670A8BA9D}"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EF9F3119-FCE3-483E-974B-761A17D1F87E}" type="datetime8">
              <a:rPr lang="es-CO" smtClean="0"/>
              <a:t>03/06/2019 07:08 p.m.</a:t>
            </a:fld>
            <a:endParaRPr lang="es-ES" dirty="0"/>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s-ES" dirty="0"/>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‹Nº›</a:t>
            </a:fld>
            <a:endParaRPr 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15"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Imagen 12"/>
          <p:cNvPicPr>
            <a:picLocks noChangeAspect="1"/>
          </p:cNvPicPr>
          <p:nvPr userDrawn="1"/>
        </p:nvPicPr>
        <p:blipFill>
          <a:blip r:embed="rId14"/>
          <a:stretch>
            <a:fillRect/>
          </a:stretch>
        </p:blipFill>
        <p:spPr>
          <a:xfrm>
            <a:off x="7199085" y="4552258"/>
            <a:ext cx="1655536" cy="430009"/>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0375" y="819151"/>
            <a:ext cx="7772400" cy="1733870"/>
          </a:xfrm>
        </p:spPr>
        <p:txBody>
          <a:bodyPr>
            <a:noAutofit/>
          </a:bodyPr>
          <a:lstStyle/>
          <a:p>
            <a:r>
              <a:rPr lang="es-CO" sz="2800" b="1" dirty="0"/>
              <a:t>TECNOLOGÍA DIGITAL EN LA SUPERACIÓN DE ERRORES ASOCIADOS A LA INTERPRETACIÓN DE TABLAS DE FRECUENCIA </a:t>
            </a:r>
            <a:r>
              <a:rPr lang="es-CO" sz="2800" b="1" dirty="0" smtClean="0"/>
              <a:t/>
            </a:r>
            <a:br>
              <a:rPr lang="es-CO" sz="2800" b="1" dirty="0" smtClean="0"/>
            </a:br>
            <a:r>
              <a:rPr lang="es-CO" sz="2800" b="1" dirty="0" smtClean="0"/>
              <a:t>-Taller-</a:t>
            </a:r>
            <a:endParaRPr lang="es-CO" sz="2800" dirty="0"/>
          </a:p>
        </p:txBody>
      </p:sp>
      <p:sp>
        <p:nvSpPr>
          <p:cNvPr id="3" name="Subtítulo 2"/>
          <p:cNvSpPr>
            <a:spLocks noGrp="1"/>
          </p:cNvSpPr>
          <p:nvPr>
            <p:ph type="subTitle" idx="1"/>
          </p:nvPr>
        </p:nvSpPr>
        <p:spPr>
          <a:xfrm>
            <a:off x="1715991" y="2754083"/>
            <a:ext cx="5404006" cy="1172288"/>
          </a:xfrm>
        </p:spPr>
        <p:txBody>
          <a:bodyPr>
            <a:normAutofit/>
          </a:bodyPr>
          <a:lstStyle/>
          <a:p>
            <a:r>
              <a:rPr lang="es-ES_tradnl" sz="2000" b="1" dirty="0">
                <a:ln>
                  <a:solidFill>
                    <a:schemeClr val="tx1"/>
                  </a:solidFill>
                </a:ln>
                <a:solidFill>
                  <a:schemeClr val="tx1"/>
                </a:solidFill>
                <a:effectLst>
                  <a:outerShdw blurRad="60007" dist="310007" dir="7680000" sy="30000" kx="1300200" algn="ctr" rotWithShape="0">
                    <a:prstClr val="black">
                      <a:alpha val="32000"/>
                    </a:prstClr>
                  </a:outerShdw>
                </a:effectLst>
                <a:latin typeface="+mj-lt"/>
              </a:rPr>
              <a:t>Yuly Andrea Guerrero Gutiérrez</a:t>
            </a:r>
          </a:p>
          <a:p>
            <a:r>
              <a:rPr lang="es-ES_tradnl" sz="2000" b="1" dirty="0" smtClean="0">
                <a:ln>
                  <a:solidFill>
                    <a:schemeClr val="tx1"/>
                  </a:solidFill>
                </a:ln>
                <a:solidFill>
                  <a:schemeClr val="tx1"/>
                </a:solidFill>
                <a:effectLst>
                  <a:outerShdw blurRad="60007" dist="310007" dir="7680000" sy="30000" kx="1300200" algn="ctr" rotWithShape="0">
                    <a:prstClr val="black">
                      <a:alpha val="32000"/>
                    </a:prstClr>
                  </a:outerShdw>
                </a:effectLst>
                <a:latin typeface="+mj-lt"/>
              </a:rPr>
              <a:t>Jaiver E. Hernández Montoya</a:t>
            </a:r>
          </a:p>
          <a:p>
            <a:r>
              <a:rPr lang="es-ES_tradnl" sz="2000" b="1" dirty="0">
                <a:ln>
                  <a:solidFill>
                    <a:schemeClr val="tx1"/>
                  </a:solidFill>
                </a:ln>
                <a:solidFill>
                  <a:schemeClr val="tx1"/>
                </a:solidFill>
                <a:effectLst>
                  <a:outerShdw blurRad="60007" dist="310007" dir="7680000" sy="30000" kx="1300200" algn="ctr" rotWithShape="0">
                    <a:prstClr val="black">
                      <a:alpha val="32000"/>
                    </a:prstClr>
                  </a:outerShdw>
                </a:effectLst>
              </a:rPr>
              <a:t>Ingrith </a:t>
            </a:r>
            <a:r>
              <a:rPr lang="es-ES_tradnl" sz="2000" b="1" dirty="0" smtClean="0">
                <a:ln>
                  <a:solidFill>
                    <a:schemeClr val="tx1"/>
                  </a:solidFill>
                </a:ln>
                <a:solidFill>
                  <a:schemeClr val="tx1"/>
                </a:solidFill>
                <a:effectLst>
                  <a:outerShdw blurRad="60007" dist="310007" dir="7680000" sy="30000" kx="1300200" algn="ctr" rotWithShape="0">
                    <a:prstClr val="black">
                      <a:alpha val="32000"/>
                    </a:prstClr>
                  </a:outerShdw>
                </a:effectLst>
              </a:rPr>
              <a:t>Álvarez Alfonso</a:t>
            </a:r>
            <a:endParaRPr lang="es-ES_tradnl" sz="2000" b="1" dirty="0">
              <a:ln>
                <a:solidFill>
                  <a:schemeClr val="tx1"/>
                </a:solidFill>
              </a:ln>
              <a:solidFill>
                <a:schemeClr val="tx1"/>
              </a:solidFill>
              <a:effectLst>
                <a:outerShdw blurRad="60007" dist="310007" dir="7680000" sy="30000" kx="1300200" algn="ctr" rotWithShape="0">
                  <a:prstClr val="black">
                    <a:alpha val="32000"/>
                  </a:prstClr>
                </a:outerShdw>
              </a:effectLst>
              <a:latin typeface="+mj-lt"/>
            </a:endParaRPr>
          </a:p>
        </p:txBody>
      </p:sp>
      <p:pic>
        <p:nvPicPr>
          <p:cNvPr id="2050" name="Picture 2" descr="Resultado de imagen para relm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30" y="4054009"/>
            <a:ext cx="1006474" cy="6709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do de imagen para universidad pedagogica nac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6" descr="Resultado de imagen para universidad pedagogica nacion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6" name="Picture 2" descr="http://boletines.pedagogica.edu.co/uploadimages/image/logo_upn_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96" y="4054009"/>
            <a:ext cx="2211329" cy="49772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086101" y="4409188"/>
            <a:ext cx="3086100" cy="276999"/>
          </a:xfrm>
          <a:prstGeom prst="rect">
            <a:avLst/>
          </a:prstGeom>
          <a:noFill/>
        </p:spPr>
        <p:txBody>
          <a:bodyPr wrap="square" rtlCol="0">
            <a:spAutoFit/>
          </a:bodyPr>
          <a:lstStyle/>
          <a:p>
            <a:pPr algn="ctr"/>
            <a:r>
              <a:rPr lang="es-CO" sz="1200" dirty="0" smtClean="0"/>
              <a:t>Julio-2019. La Habana, Cuba </a:t>
            </a:r>
            <a:endParaRPr lang="es-CO" sz="1200" dirty="0"/>
          </a:p>
        </p:txBody>
      </p:sp>
    </p:spTree>
    <p:extLst>
      <p:ext uri="{BB962C8B-B14F-4D97-AF65-F5344CB8AC3E}">
        <p14:creationId xmlns:p14="http://schemas.microsoft.com/office/powerpoint/2010/main" val="91508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07:13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10</a:t>
            </a:fld>
            <a:endParaRPr lang="en-US"/>
          </a:p>
        </p:txBody>
      </p:sp>
      <p:sp>
        <p:nvSpPr>
          <p:cNvPr id="4" name="1 Título"/>
          <p:cNvSpPr txBox="1">
            <a:spLocks/>
          </p:cNvSpPr>
          <p:nvPr/>
        </p:nvSpPr>
        <p:spPr>
          <a:xfrm>
            <a:off x="394718" y="219754"/>
            <a:ext cx="8229600" cy="857250"/>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a:solidFill>
                  <a:schemeClr val="tx1"/>
                </a:solidFill>
              </a:rPr>
              <a:t>2</a:t>
            </a:r>
            <a:r>
              <a:rPr lang="es-CO" sz="3600" b="1" dirty="0" smtClean="0">
                <a:solidFill>
                  <a:schemeClr val="tx1"/>
                </a:solidFill>
              </a:rPr>
              <a:t>° Momento: Socialización de resultados </a:t>
            </a:r>
            <a:r>
              <a:rPr lang="es-CO" sz="2400" b="1" dirty="0" smtClean="0">
                <a:solidFill>
                  <a:schemeClr val="tx1"/>
                </a:solidFill>
              </a:rPr>
              <a:t>(20</a:t>
            </a:r>
            <a:r>
              <a:rPr lang="es-CO" sz="2400" b="1" dirty="0" smtClean="0">
                <a:solidFill>
                  <a:schemeClr val="tx1"/>
                </a:solidFill>
              </a:rPr>
              <a:t>´)</a:t>
            </a:r>
          </a:p>
          <a:p>
            <a:r>
              <a:rPr lang="es-CO" sz="1700" b="1" dirty="0">
                <a:solidFill>
                  <a:schemeClr val="tx1"/>
                </a:solidFill>
              </a:rPr>
              <a:t>Tomado de Guerrero y Hernández (2019</a:t>
            </a:r>
            <a:r>
              <a:rPr lang="es-CO" sz="1700" b="1" dirty="0" smtClean="0">
                <a:solidFill>
                  <a:schemeClr val="tx1"/>
                </a:solidFill>
              </a:rPr>
              <a:t>)</a:t>
            </a:r>
            <a:r>
              <a:rPr lang="es-CO" sz="1700" b="1" dirty="0" smtClean="0">
                <a:solidFill>
                  <a:schemeClr val="tx1"/>
                </a:solidFill>
              </a:rPr>
              <a:t>  </a:t>
            </a:r>
            <a:endParaRPr lang="es-CO" sz="1700" b="1" dirty="0">
              <a:solidFill>
                <a:schemeClr val="tx1"/>
              </a:solidFill>
            </a:endParaRPr>
          </a:p>
        </p:txBody>
      </p:sp>
      <p:pic>
        <p:nvPicPr>
          <p:cNvPr id="15" name="Picture 8" descr="Resultado de imagen para estand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805" y="1971365"/>
            <a:ext cx="1821897" cy="1821897"/>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a la derecha con bandas 10"/>
          <p:cNvSpPr/>
          <p:nvPr/>
        </p:nvSpPr>
        <p:spPr>
          <a:xfrm>
            <a:off x="2855360" y="4028706"/>
            <a:ext cx="497746" cy="18828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p>
        </p:txBody>
      </p:sp>
      <p:sp>
        <p:nvSpPr>
          <p:cNvPr id="31" name="30 CuadroTexto"/>
          <p:cNvSpPr txBox="1"/>
          <p:nvPr/>
        </p:nvSpPr>
        <p:spPr>
          <a:xfrm>
            <a:off x="242342" y="3753515"/>
            <a:ext cx="2518875" cy="738664"/>
          </a:xfrm>
          <a:prstGeom prst="rect">
            <a:avLst/>
          </a:prstGeom>
          <a:noFill/>
        </p:spPr>
        <p:txBody>
          <a:bodyPr wrap="square" rtlCol="0">
            <a:spAutoFit/>
          </a:bodyPr>
          <a:lstStyle/>
          <a:p>
            <a:pPr algn="just"/>
            <a:r>
              <a:rPr lang="es-CO" sz="1400" dirty="0" smtClean="0"/>
              <a:t>No argumentan las variaciones que se generan en una tabla al manipular el software</a:t>
            </a:r>
            <a:endParaRPr lang="es-CO" sz="1400" dirty="0"/>
          </a:p>
        </p:txBody>
      </p:sp>
      <p:sp>
        <p:nvSpPr>
          <p:cNvPr id="35" name="Flecha: a la derecha con bandas 10"/>
          <p:cNvSpPr/>
          <p:nvPr/>
        </p:nvSpPr>
        <p:spPr>
          <a:xfrm>
            <a:off x="2872132" y="2719915"/>
            <a:ext cx="474975" cy="18385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p>
        </p:txBody>
      </p:sp>
      <p:sp>
        <p:nvSpPr>
          <p:cNvPr id="38" name="37 CuadroTexto"/>
          <p:cNvSpPr txBox="1"/>
          <p:nvPr/>
        </p:nvSpPr>
        <p:spPr>
          <a:xfrm>
            <a:off x="242342" y="2512981"/>
            <a:ext cx="2574332" cy="738664"/>
          </a:xfrm>
          <a:prstGeom prst="rect">
            <a:avLst/>
          </a:prstGeom>
          <a:noFill/>
        </p:spPr>
        <p:txBody>
          <a:bodyPr wrap="square" rtlCol="0">
            <a:spAutoFit/>
          </a:bodyPr>
          <a:lstStyle/>
          <a:p>
            <a:pPr algn="just"/>
            <a:r>
              <a:rPr lang="es-CO" sz="1400" dirty="0" smtClean="0"/>
              <a:t>Usa de manera acrítica la información arrojada por el software</a:t>
            </a:r>
            <a:endParaRPr lang="es-CO" sz="1400" dirty="0"/>
          </a:p>
        </p:txBody>
      </p:sp>
      <p:sp>
        <p:nvSpPr>
          <p:cNvPr id="40" name="39 CuadroTexto"/>
          <p:cNvSpPr txBox="1"/>
          <p:nvPr/>
        </p:nvSpPr>
        <p:spPr>
          <a:xfrm>
            <a:off x="186885" y="1238571"/>
            <a:ext cx="2685247" cy="954107"/>
          </a:xfrm>
          <a:prstGeom prst="rect">
            <a:avLst/>
          </a:prstGeom>
          <a:noFill/>
        </p:spPr>
        <p:txBody>
          <a:bodyPr wrap="square" rtlCol="0">
            <a:spAutoFit/>
          </a:bodyPr>
          <a:lstStyle/>
          <a:p>
            <a:pPr algn="just"/>
            <a:r>
              <a:rPr lang="es-CO" sz="1400" dirty="0" smtClean="0"/>
              <a:t>No reconoce la importancia de los aspectos estructurales de una tabla para su interpretación (omiten su ausencia)</a:t>
            </a:r>
            <a:endParaRPr lang="es-CO" sz="1400" dirty="0"/>
          </a:p>
        </p:txBody>
      </p:sp>
      <p:sp>
        <p:nvSpPr>
          <p:cNvPr id="49" name="Flecha: a la derecha con bandas 10"/>
          <p:cNvSpPr/>
          <p:nvPr/>
        </p:nvSpPr>
        <p:spPr>
          <a:xfrm>
            <a:off x="2881224" y="1526119"/>
            <a:ext cx="474975" cy="18385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p>
        </p:txBody>
      </p:sp>
      <p:pic>
        <p:nvPicPr>
          <p:cNvPr id="13" name="29 Imagen" descr="https://scontent.fbog3-1.fna.fbcdn.net/v/t1.15752-9/32402360_10212092496253835_844990933807136768_n.jpg?_nc_cat=0&amp;oh=117c05690847cdef3886fe661150dacc&amp;oe=5B51BC66"/>
          <p:cNvPicPr>
            <a:picLocks noChangeAspect="1"/>
          </p:cNvPicPr>
          <p:nvPr/>
        </p:nvPicPr>
        <p:blipFill rotWithShape="1">
          <a:blip r:embed="rId3" cstate="print">
            <a:extLst>
              <a:ext uri="{28A0092B-C50C-407E-A947-70E740481C1C}">
                <a14:useLocalDpi xmlns:a14="http://schemas.microsoft.com/office/drawing/2010/main" val="0"/>
              </a:ext>
            </a:extLst>
          </a:blip>
          <a:srcRect l="68026" t="-643" r="8326" b="6732"/>
          <a:stretch/>
        </p:blipFill>
        <p:spPr bwMode="auto">
          <a:xfrm rot="16200000">
            <a:off x="4471457" y="288310"/>
            <a:ext cx="423341" cy="2660044"/>
          </a:xfrm>
          <a:prstGeom prst="rect">
            <a:avLst/>
          </a:prstGeom>
          <a:ln>
            <a:noFill/>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4" name="31 Imagen" descr="https://scontent.fbog3-1.fna.fbcdn.net/v/t1.15752-9/32440440_10212092496413839_3043458970346848256_n.jpg?_nc_cat=0&amp;oh=d9a600eeff7df9d990bad69250d0b0cb&amp;oe=5B50BE5A"/>
          <p:cNvPicPr>
            <a:picLocks noChangeAspect="1"/>
          </p:cNvPicPr>
          <p:nvPr/>
        </p:nvPicPr>
        <p:blipFill rotWithShape="1">
          <a:blip r:embed="rId4" cstate="print">
            <a:extLst>
              <a:ext uri="{28A0092B-C50C-407E-A947-70E740481C1C}">
                <a14:useLocalDpi xmlns:a14="http://schemas.microsoft.com/office/drawing/2010/main" val="0"/>
              </a:ext>
            </a:extLst>
          </a:blip>
          <a:srcRect l="35000" r="34115"/>
          <a:stretch/>
        </p:blipFill>
        <p:spPr bwMode="auto">
          <a:xfrm rot="16200000">
            <a:off x="4553583" y="1352252"/>
            <a:ext cx="524137" cy="2668709"/>
          </a:xfrm>
          <a:prstGeom prst="rect">
            <a:avLst/>
          </a:prstGeom>
          <a:ln>
            <a:noFill/>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grpSp>
        <p:nvGrpSpPr>
          <p:cNvPr id="16" name="63 Grupo"/>
          <p:cNvGrpSpPr/>
          <p:nvPr/>
        </p:nvGrpSpPr>
        <p:grpSpPr>
          <a:xfrm>
            <a:off x="3466808" y="3201040"/>
            <a:ext cx="2683198" cy="2167569"/>
            <a:chOff x="0" y="0"/>
            <a:chExt cx="2752725" cy="2907030"/>
          </a:xfrm>
        </p:grpSpPr>
        <p:grpSp>
          <p:nvGrpSpPr>
            <p:cNvPr id="17" name="43 Grupo"/>
            <p:cNvGrpSpPr/>
            <p:nvPr/>
          </p:nvGrpSpPr>
          <p:grpSpPr>
            <a:xfrm>
              <a:off x="0" y="0"/>
              <a:ext cx="2752725" cy="2432047"/>
              <a:chOff x="0" y="0"/>
              <a:chExt cx="2876550" cy="2435225"/>
            </a:xfrm>
          </p:grpSpPr>
          <p:pic>
            <p:nvPicPr>
              <p:cNvPr id="19" name="45 Imagen" descr="https://scontent.fbog3-1.fna.fbcdn.net/v/t1.15752-9/32349814_10212092614936802_8331343080783347712_n.jpg?_nc_cat=0&amp;oh=9e19192c39a656326d2a438d0cd2207d&amp;oe=5B51030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876550" cy="844550"/>
              </a:xfrm>
              <a:prstGeom prst="rect">
                <a:avLst/>
              </a:prstGeom>
              <a:noFill/>
              <a:ln>
                <a:noFill/>
              </a:ln>
            </p:spPr>
          </p:pic>
          <p:pic>
            <p:nvPicPr>
              <p:cNvPr id="20" name="46 Imagen" descr="https://scontent.fbog3-1.fna.fbcdn.net/v/t1.15752-9/32455139_10212092615456815_1942778836588429312_n.jpg?_nc_cat=0&amp;oh=05a67cc03a9d0a704c463813d7a29af6&amp;oe=5B8FE53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3" y="843914"/>
                <a:ext cx="2731770" cy="680085"/>
              </a:xfrm>
              <a:prstGeom prst="rect">
                <a:avLst/>
              </a:prstGeom>
              <a:noFill/>
              <a:ln>
                <a:noFill/>
              </a:ln>
            </p:spPr>
          </p:pic>
          <p:pic>
            <p:nvPicPr>
              <p:cNvPr id="21" name="47 Imagen" descr="https://scontent.fbog3-1.fna.fbcdn.net/v/t1.15752-9/32619159_10212092615336812_2691200377092571136_n.jpg?_nc_cat=0&amp;oh=a4ea4374bd1d175e07c23c90e7a0bf98&amp;oe=5B82E3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13" y="1523999"/>
                <a:ext cx="2731769" cy="911226"/>
              </a:xfrm>
              <a:prstGeom prst="rect">
                <a:avLst/>
              </a:prstGeom>
              <a:noFill/>
              <a:ln>
                <a:noFill/>
              </a:ln>
            </p:spPr>
          </p:pic>
        </p:grpSp>
        <p:sp>
          <p:nvSpPr>
            <p:cNvPr id="18" name="62 Cuadro de texto"/>
            <p:cNvSpPr txBox="1"/>
            <p:nvPr/>
          </p:nvSpPr>
          <p:spPr>
            <a:xfrm>
              <a:off x="0" y="2487930"/>
              <a:ext cx="2752725" cy="4191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s-CO" sz="1000" b="0">
                  <a:solidFill>
                    <a:srgbClr val="5B9BD5"/>
                  </a:solidFill>
                  <a:effectLst/>
                  <a:latin typeface="Times New Roman"/>
                  <a:ea typeface="Calibri"/>
                </a:rPr>
                <a:t> </a:t>
              </a:r>
              <a:endParaRPr lang="es-CO" sz="900" b="1">
                <a:solidFill>
                  <a:srgbClr val="5B9BD5"/>
                </a:solidFill>
                <a:effectLst/>
                <a:latin typeface="Times New Roman"/>
                <a:ea typeface="Calibri"/>
              </a:endParaRPr>
            </a:p>
          </p:txBody>
        </p:sp>
      </p:grpSp>
    </p:spTree>
    <p:extLst>
      <p:ext uri="{BB962C8B-B14F-4D97-AF65-F5344CB8AC3E}">
        <p14:creationId xmlns:p14="http://schemas.microsoft.com/office/powerpoint/2010/main" val="202350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11</a:t>
            </a:fld>
            <a:endParaRPr lang="en-US"/>
          </a:p>
        </p:txBody>
      </p:sp>
      <p:graphicFrame>
        <p:nvGraphicFramePr>
          <p:cNvPr id="7" name="6 Diagrama"/>
          <p:cNvGraphicFramePr/>
          <p:nvPr>
            <p:extLst>
              <p:ext uri="{D42A27DB-BD31-4B8C-83A1-F6EECF244321}">
                <p14:modId xmlns:p14="http://schemas.microsoft.com/office/powerpoint/2010/main" val="3763208991"/>
              </p:ext>
            </p:extLst>
          </p:nvPr>
        </p:nvGraphicFramePr>
        <p:xfrm>
          <a:off x="1565565" y="1871053"/>
          <a:ext cx="5188918" cy="3133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394718" y="452707"/>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METODOLOGÍA DE LA SESIÓN 2</a:t>
            </a:r>
            <a:endParaRPr lang="es-CO" sz="3600" b="1" dirty="0">
              <a:solidFill>
                <a:schemeClr val="tx1"/>
              </a:solidFill>
            </a:endParaRPr>
          </a:p>
        </p:txBody>
      </p:sp>
    </p:spTree>
    <p:extLst>
      <p:ext uri="{BB962C8B-B14F-4D97-AF65-F5344CB8AC3E}">
        <p14:creationId xmlns:p14="http://schemas.microsoft.com/office/powerpoint/2010/main" val="53047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12</a:t>
            </a:fld>
            <a:endParaRPr lang="en-US"/>
          </a:p>
        </p:txBody>
      </p:sp>
      <p:sp>
        <p:nvSpPr>
          <p:cNvPr id="5" name="1 Título"/>
          <p:cNvSpPr txBox="1">
            <a:spLocks/>
          </p:cNvSpPr>
          <p:nvPr/>
        </p:nvSpPr>
        <p:spPr>
          <a:xfrm>
            <a:off x="541556" y="285216"/>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RECUENTO SESIÓN 1 </a:t>
            </a:r>
            <a:r>
              <a:rPr lang="es-CO" sz="2400" dirty="0" smtClean="0">
                <a:solidFill>
                  <a:schemeClr val="tx1"/>
                </a:solidFill>
              </a:rPr>
              <a:t>(15</a:t>
            </a:r>
            <a:r>
              <a:rPr lang="es-CO" sz="2400" dirty="0">
                <a:solidFill>
                  <a:schemeClr val="tx1"/>
                </a:solidFill>
              </a:rPr>
              <a:t>´)</a:t>
            </a:r>
            <a:endParaRPr lang="es-CO" sz="3600" b="1" dirty="0">
              <a:solidFill>
                <a:schemeClr val="tx1"/>
              </a:solidFill>
            </a:endParaRPr>
          </a:p>
        </p:txBody>
      </p:sp>
      <p:sp>
        <p:nvSpPr>
          <p:cNvPr id="6" name="AutoShape 2" descr="Resultado de imagen para muñeco animado pensa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Resultado de imagen para muñeco animado pensan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muñeco animado pensan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638" y="1605232"/>
            <a:ext cx="2762250" cy="3107532"/>
          </a:xfrm>
          <a:prstGeom prst="rect">
            <a:avLst/>
          </a:prstGeom>
        </p:spPr>
      </p:pic>
      <p:sp>
        <p:nvSpPr>
          <p:cNvPr id="10" name="9 CuadroTexto"/>
          <p:cNvSpPr txBox="1"/>
          <p:nvPr/>
        </p:nvSpPr>
        <p:spPr>
          <a:xfrm>
            <a:off x="3757481" y="1761264"/>
            <a:ext cx="4750780" cy="2677656"/>
          </a:xfrm>
          <a:prstGeom prst="rect">
            <a:avLst/>
          </a:prstGeom>
          <a:noFill/>
          <a:ln>
            <a:solidFill>
              <a:schemeClr val="tx1"/>
            </a:solidFill>
          </a:ln>
        </p:spPr>
        <p:txBody>
          <a:bodyPr wrap="square" rtlCol="0">
            <a:spAutoFit/>
          </a:bodyPr>
          <a:lstStyle/>
          <a:p>
            <a:pPr marL="285750" indent="-285750">
              <a:buFont typeface="Wingdings" pitchFamily="2" charset="2"/>
              <a:buChar char="Ø"/>
            </a:pPr>
            <a:r>
              <a:rPr lang="es-CO" sz="2800" dirty="0" smtClean="0"/>
              <a:t>Contextualización sobre la propuesta</a:t>
            </a:r>
          </a:p>
          <a:p>
            <a:pPr marL="285750" indent="-285750">
              <a:buFont typeface="Wingdings" pitchFamily="2" charset="2"/>
              <a:buChar char="Ø"/>
            </a:pPr>
            <a:r>
              <a:rPr lang="es-CO" sz="2800" dirty="0" smtClean="0"/>
              <a:t>Prueba de caracterización</a:t>
            </a:r>
          </a:p>
          <a:p>
            <a:pPr marL="285750" indent="-285750">
              <a:buFont typeface="Wingdings" pitchFamily="2" charset="2"/>
              <a:buChar char="Ø"/>
            </a:pPr>
            <a:r>
              <a:rPr lang="es-CO" sz="2800" dirty="0" smtClean="0"/>
              <a:t>Resultados de la prueba</a:t>
            </a:r>
          </a:p>
          <a:p>
            <a:pPr marL="285750" indent="-285750">
              <a:buFont typeface="Wingdings" pitchFamily="2" charset="2"/>
              <a:buChar char="Ø"/>
            </a:pPr>
            <a:r>
              <a:rPr lang="es-CO" sz="2800" dirty="0" smtClean="0"/>
              <a:t>Reflexión en torno a la actividad</a:t>
            </a:r>
            <a:endParaRPr lang="es-CO" sz="2800" dirty="0"/>
          </a:p>
        </p:txBody>
      </p:sp>
    </p:spTree>
    <p:extLst>
      <p:ext uri="{BB962C8B-B14F-4D97-AF65-F5344CB8AC3E}">
        <p14:creationId xmlns:p14="http://schemas.microsoft.com/office/powerpoint/2010/main" val="181993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13</a:t>
            </a:fld>
            <a:endParaRPr lang="en-US"/>
          </a:p>
        </p:txBody>
      </p:sp>
      <p:sp>
        <p:nvSpPr>
          <p:cNvPr id="4" name="1 Título"/>
          <p:cNvSpPr txBox="1">
            <a:spLocks/>
          </p:cNvSpPr>
          <p:nvPr/>
        </p:nvSpPr>
        <p:spPr>
          <a:xfrm>
            <a:off x="362061" y="539363"/>
            <a:ext cx="8229600" cy="857250"/>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Actividad de superación </a:t>
            </a:r>
          </a:p>
          <a:p>
            <a:r>
              <a:rPr lang="es-CO" sz="1900" b="1" dirty="0" smtClean="0">
                <a:solidFill>
                  <a:schemeClr val="tx1"/>
                </a:solidFill>
              </a:rPr>
              <a:t>Segunda sesión (45’)</a:t>
            </a:r>
            <a:endParaRPr lang="es-CO" sz="1900" b="1" dirty="0">
              <a:solidFill>
                <a:schemeClr val="tx1"/>
              </a:solidFill>
            </a:endParaRPr>
          </a:p>
        </p:txBody>
      </p:sp>
      <p:pic>
        <p:nvPicPr>
          <p:cNvPr id="5" name="4 Imagen"/>
          <p:cNvPicPr/>
          <p:nvPr/>
        </p:nvPicPr>
        <p:blipFill>
          <a:blip r:embed="rId2"/>
          <a:stretch>
            <a:fillRect/>
          </a:stretch>
        </p:blipFill>
        <p:spPr>
          <a:xfrm>
            <a:off x="529581" y="1396613"/>
            <a:ext cx="4427383" cy="941454"/>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2208" t="23565" r="50571" b="10272"/>
          <a:stretch/>
        </p:blipFill>
        <p:spPr bwMode="auto">
          <a:xfrm>
            <a:off x="5152914" y="1717863"/>
            <a:ext cx="3545378" cy="2449390"/>
          </a:xfrm>
          <a:prstGeom prst="rect">
            <a:avLst/>
          </a:prstGeom>
          <a:ln w="12700">
            <a:solidFill>
              <a:schemeClr val="tx1"/>
            </a:solidFill>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9" name="8 Imagen"/>
          <p:cNvPicPr/>
          <p:nvPr/>
        </p:nvPicPr>
        <p:blipFill rotWithShape="1">
          <a:blip r:embed="rId4"/>
          <a:srcRect l="23937" t="25193" r="45326" b="16611"/>
          <a:stretch/>
        </p:blipFill>
        <p:spPr bwMode="auto">
          <a:xfrm>
            <a:off x="1502434" y="2338067"/>
            <a:ext cx="1981200" cy="2108835"/>
          </a:xfrm>
          <a:prstGeom prst="rect">
            <a:avLst/>
          </a:prstGeom>
          <a:ln>
            <a:noFill/>
          </a:ln>
          <a:extLst>
            <a:ext uri="{53640926-AAD7-44D8-BBD7-CCE9431645EC}">
              <a14:shadowObscured xmlns:a14="http://schemas.microsoft.com/office/drawing/2010/main"/>
            </a:ext>
          </a:extLst>
        </p:spPr>
      </p:pic>
      <p:sp>
        <p:nvSpPr>
          <p:cNvPr id="10" name="9 CuadroTexto"/>
          <p:cNvSpPr txBox="1"/>
          <p:nvPr/>
        </p:nvSpPr>
        <p:spPr>
          <a:xfrm>
            <a:off x="529581" y="4380868"/>
            <a:ext cx="5990218" cy="307777"/>
          </a:xfrm>
          <a:prstGeom prst="rect">
            <a:avLst/>
          </a:prstGeom>
          <a:noFill/>
        </p:spPr>
        <p:txBody>
          <a:bodyPr wrap="square" rtlCol="0">
            <a:spAutoFit/>
          </a:bodyPr>
          <a:lstStyle/>
          <a:p>
            <a:r>
              <a:rPr lang="es-CO" sz="1400" dirty="0" smtClean="0"/>
              <a:t>Uno de los participantes pasará a interactuar con el software</a:t>
            </a:r>
            <a:endParaRPr lang="es-CO" sz="1400" dirty="0"/>
          </a:p>
        </p:txBody>
      </p:sp>
    </p:spTree>
    <p:extLst>
      <p:ext uri="{BB962C8B-B14F-4D97-AF65-F5344CB8AC3E}">
        <p14:creationId xmlns:p14="http://schemas.microsoft.com/office/powerpoint/2010/main" val="1940564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14</a:t>
            </a:fld>
            <a:endParaRPr lang="en-US"/>
          </a:p>
        </p:txBody>
      </p:sp>
      <p:sp>
        <p:nvSpPr>
          <p:cNvPr id="4" name="1 Título"/>
          <p:cNvSpPr txBox="1">
            <a:spLocks/>
          </p:cNvSpPr>
          <p:nvPr/>
        </p:nvSpPr>
        <p:spPr>
          <a:xfrm>
            <a:off x="457201" y="341445"/>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REFLEXIÓN DE LA SESIÓN 2 (15´)</a:t>
            </a:r>
            <a:endParaRPr lang="es-CO" sz="3600" b="1" dirty="0">
              <a:solidFill>
                <a:schemeClr val="tx1"/>
              </a:solidFill>
            </a:endParaRPr>
          </a:p>
        </p:txBody>
      </p:sp>
      <p:sp>
        <p:nvSpPr>
          <p:cNvPr id="5" name="4 CuadroTexto"/>
          <p:cNvSpPr txBox="1"/>
          <p:nvPr/>
        </p:nvSpPr>
        <p:spPr>
          <a:xfrm>
            <a:off x="860543" y="1619465"/>
            <a:ext cx="7159925" cy="3416320"/>
          </a:xfrm>
          <a:prstGeom prst="rect">
            <a:avLst/>
          </a:prstGeom>
          <a:noFill/>
        </p:spPr>
        <p:txBody>
          <a:bodyPr wrap="square" rtlCol="0">
            <a:spAutoFit/>
          </a:bodyPr>
          <a:lstStyle/>
          <a:p>
            <a:pPr algn="just"/>
            <a:r>
              <a:rPr lang="es-CO" sz="2400" dirty="0" smtClean="0"/>
              <a:t>A </a:t>
            </a:r>
            <a:r>
              <a:rPr lang="es-CO" sz="2400" dirty="0"/>
              <a:t>partir de su </a:t>
            </a:r>
            <a:r>
              <a:rPr lang="es-CO" sz="2400" dirty="0" smtClean="0"/>
              <a:t>experiencia responda:</a:t>
            </a:r>
          </a:p>
          <a:p>
            <a:pPr algn="just"/>
            <a:endParaRPr lang="es-CO" sz="2400" dirty="0"/>
          </a:p>
          <a:p>
            <a:pPr marL="285750" indent="-285750" algn="just">
              <a:buFont typeface="Wingdings" pitchFamily="2" charset="2"/>
              <a:buChar char="Ø"/>
            </a:pPr>
            <a:r>
              <a:rPr lang="es-CO" sz="2400" dirty="0" smtClean="0"/>
              <a:t>¿Qu</a:t>
            </a:r>
            <a:r>
              <a:rPr lang="es-CO" sz="2400" dirty="0"/>
              <a:t>é</a:t>
            </a:r>
            <a:r>
              <a:rPr lang="es-CO" sz="2400" dirty="0" smtClean="0"/>
              <a:t> del pensamiento aleatorio potencia el uso de la tecnología digital?</a:t>
            </a:r>
          </a:p>
          <a:p>
            <a:pPr marL="285750" indent="-285750" algn="just">
              <a:buFont typeface="Wingdings" pitchFamily="2" charset="2"/>
              <a:buChar char="Ø"/>
            </a:pPr>
            <a:r>
              <a:rPr lang="es-CO" sz="2400" dirty="0" smtClean="0"/>
              <a:t>¿Cuáles son los objetos estadísticos que se favorecen en esta </a:t>
            </a:r>
            <a:r>
              <a:rPr lang="es-CO" sz="2400" dirty="0" smtClean="0"/>
              <a:t>tarea, </a:t>
            </a:r>
            <a:r>
              <a:rPr lang="es-CO" sz="2400" dirty="0" smtClean="0"/>
              <a:t>al usar TD?</a:t>
            </a:r>
          </a:p>
          <a:p>
            <a:pPr marL="285750" indent="-285750" algn="just">
              <a:buFont typeface="Wingdings" pitchFamily="2" charset="2"/>
              <a:buChar char="Ø"/>
            </a:pPr>
            <a:r>
              <a:rPr lang="es-CO" sz="2400" dirty="0" smtClean="0"/>
              <a:t>¿Qué obstáculos conceptuales y procedimentales puede generar el uso de las TD, en relación con el pensamiento aleatorio?</a:t>
            </a:r>
            <a:endParaRPr lang="es-CO" sz="2400" dirty="0"/>
          </a:p>
        </p:txBody>
      </p:sp>
    </p:spTree>
    <p:extLst>
      <p:ext uri="{BB962C8B-B14F-4D97-AF65-F5344CB8AC3E}">
        <p14:creationId xmlns:p14="http://schemas.microsoft.com/office/powerpoint/2010/main" val="2256283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15</a:t>
            </a:fld>
            <a:endParaRPr lang="en-US"/>
          </a:p>
        </p:txBody>
      </p:sp>
      <p:sp>
        <p:nvSpPr>
          <p:cNvPr id="4" name="1 Título"/>
          <p:cNvSpPr txBox="1">
            <a:spLocks/>
          </p:cNvSpPr>
          <p:nvPr/>
        </p:nvSpPr>
        <p:spPr>
          <a:xfrm>
            <a:off x="362061" y="173079"/>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3° Conclusiones (10´)</a:t>
            </a:r>
            <a:endParaRPr lang="es-CO" sz="3600" b="1" dirty="0">
              <a:solidFill>
                <a:schemeClr val="tx1"/>
              </a:solidFill>
            </a:endParaRPr>
          </a:p>
        </p:txBody>
      </p:sp>
      <p:sp>
        <p:nvSpPr>
          <p:cNvPr id="5" name="4 CuadroTexto"/>
          <p:cNvSpPr txBox="1"/>
          <p:nvPr/>
        </p:nvSpPr>
        <p:spPr>
          <a:xfrm>
            <a:off x="330545" y="1080828"/>
            <a:ext cx="4747053" cy="1077218"/>
          </a:xfrm>
          <a:prstGeom prst="rect">
            <a:avLst/>
          </a:prstGeom>
          <a:solidFill>
            <a:schemeClr val="accent5">
              <a:lumMod val="20000"/>
              <a:lumOff val="80000"/>
            </a:schemeClr>
          </a:solidFill>
        </p:spPr>
        <p:txBody>
          <a:bodyPr wrap="square" rtlCol="0">
            <a:spAutoFit/>
          </a:bodyPr>
          <a:lstStyle/>
          <a:p>
            <a:pPr marL="285750" indent="-285750" algn="just">
              <a:buFont typeface="Wingdings" pitchFamily="2" charset="2"/>
              <a:buChar char="Ø"/>
            </a:pPr>
            <a:r>
              <a:rPr lang="es-CO" sz="1600" dirty="0" smtClean="0"/>
              <a:t>El tipo de tarea planteada evita que se incurra en los errores, lo cual genera un avance en la construcción conceptual que hacen los estudiantes del objeto estadístico.</a:t>
            </a:r>
          </a:p>
        </p:txBody>
      </p:sp>
      <p:sp>
        <p:nvSpPr>
          <p:cNvPr id="6" name="5 CuadroTexto"/>
          <p:cNvSpPr txBox="1"/>
          <p:nvPr/>
        </p:nvSpPr>
        <p:spPr>
          <a:xfrm>
            <a:off x="3249211" y="2370866"/>
            <a:ext cx="5564066" cy="1077218"/>
          </a:xfrm>
          <a:prstGeom prst="rect">
            <a:avLst/>
          </a:prstGeom>
          <a:solidFill>
            <a:schemeClr val="accent3">
              <a:lumMod val="20000"/>
              <a:lumOff val="80000"/>
            </a:schemeClr>
          </a:solidFill>
        </p:spPr>
        <p:txBody>
          <a:bodyPr wrap="square" rtlCol="0">
            <a:spAutoFit/>
          </a:bodyPr>
          <a:lstStyle/>
          <a:p>
            <a:pPr marL="285750" indent="-285750" algn="just">
              <a:buFont typeface="Wingdings" pitchFamily="2" charset="2"/>
              <a:buChar char="Ø"/>
            </a:pPr>
            <a:r>
              <a:rPr lang="es-CO" sz="1600" dirty="0"/>
              <a:t>Se promueve un cambio en la </a:t>
            </a:r>
            <a:r>
              <a:rPr lang="es-CO" sz="1600" dirty="0" smtClean="0"/>
              <a:t>práctica docente transitando de talleres </a:t>
            </a:r>
            <a:r>
              <a:rPr lang="es-CO" sz="1600" dirty="0"/>
              <a:t>de instrucción </a:t>
            </a:r>
            <a:r>
              <a:rPr lang="es-CO" sz="1600" dirty="0" smtClean="0"/>
              <a:t>hacia tareas que potencien la competencia crítica y aportan de manera simultánea al desarrollo del pensamiento aleatorio. </a:t>
            </a:r>
            <a:endParaRPr lang="es-CO" sz="1600" dirty="0"/>
          </a:p>
        </p:txBody>
      </p:sp>
      <p:sp>
        <p:nvSpPr>
          <p:cNvPr id="7" name="6 CuadroTexto"/>
          <p:cNvSpPr txBox="1"/>
          <p:nvPr/>
        </p:nvSpPr>
        <p:spPr>
          <a:xfrm>
            <a:off x="330545" y="3610404"/>
            <a:ext cx="6547638" cy="1323439"/>
          </a:xfrm>
          <a:prstGeom prst="rect">
            <a:avLst/>
          </a:prstGeom>
          <a:solidFill>
            <a:schemeClr val="accent2">
              <a:lumMod val="20000"/>
              <a:lumOff val="80000"/>
            </a:schemeClr>
          </a:solidFill>
        </p:spPr>
        <p:txBody>
          <a:bodyPr wrap="square" rtlCol="0">
            <a:spAutoFit/>
          </a:bodyPr>
          <a:lstStyle/>
          <a:p>
            <a:pPr marL="285750" indent="-285750" algn="just">
              <a:buFont typeface="Wingdings" pitchFamily="2" charset="2"/>
              <a:buChar char="Ø"/>
            </a:pPr>
            <a:r>
              <a:rPr lang="es-CO" sz="1600" dirty="0" smtClean="0"/>
              <a:t>Desde la metodología (EBT): El diseño de tareas fundamentadas en tecnología digital y el libreto que orienta la intervención del  entrevistador, favorece que la intervención didáctica sea inmediata para evitar que el error se radique en la estructura conceptual de los estudiantes.</a:t>
            </a:r>
            <a:endParaRPr lang="es-CO" sz="1600"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805" y="1019716"/>
            <a:ext cx="1680325" cy="1188830"/>
          </a:xfrm>
          <a:prstGeom prst="rect">
            <a:avLst/>
          </a:prstGeom>
          <a:solidFill>
            <a:srgbClr val="FF0000"/>
          </a:solidFill>
          <a:ln>
            <a:solidFill>
              <a:srgbClr val="C00000">
                <a:alpha val="99000"/>
              </a:srgbClr>
            </a:solidFill>
          </a:ln>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791" y="2293656"/>
            <a:ext cx="1508635" cy="1215453"/>
          </a:xfrm>
          <a:prstGeom prst="rect">
            <a:avLst/>
          </a:prstGeom>
          <a:ln>
            <a:solidFill>
              <a:srgbClr val="00B050"/>
            </a:solidFill>
          </a:ln>
        </p:spPr>
      </p:pic>
      <p:pic>
        <p:nvPicPr>
          <p:cNvPr id="10" name="Picture 2" descr="Resultado de imagen para estanda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732" y="3702551"/>
            <a:ext cx="745966" cy="98507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83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16</a:t>
            </a:fld>
            <a:endParaRPr lang="en-US"/>
          </a:p>
        </p:txBody>
      </p:sp>
      <p:sp>
        <p:nvSpPr>
          <p:cNvPr id="4" name="1 Título"/>
          <p:cNvSpPr txBox="1">
            <a:spLocks/>
          </p:cNvSpPr>
          <p:nvPr/>
        </p:nvSpPr>
        <p:spPr>
          <a:xfrm>
            <a:off x="264694" y="649975"/>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Referencias</a:t>
            </a:r>
            <a:endParaRPr lang="es-CO" sz="3600" b="1" dirty="0">
              <a:solidFill>
                <a:schemeClr val="tx1"/>
              </a:solidFill>
            </a:endParaRPr>
          </a:p>
        </p:txBody>
      </p:sp>
      <p:sp>
        <p:nvSpPr>
          <p:cNvPr id="5" name="4 Rectángulo"/>
          <p:cNvSpPr/>
          <p:nvPr/>
        </p:nvSpPr>
        <p:spPr>
          <a:xfrm>
            <a:off x="264694" y="1672937"/>
            <a:ext cx="7783931" cy="3108543"/>
          </a:xfrm>
          <a:prstGeom prst="rect">
            <a:avLst/>
          </a:prstGeom>
        </p:spPr>
        <p:txBody>
          <a:bodyPr wrap="square">
            <a:spAutoFit/>
          </a:bodyPr>
          <a:lstStyle/>
          <a:p>
            <a:pPr marL="542925" indent="-361950" algn="just">
              <a:tabLst>
                <a:tab pos="447675" algn="l"/>
              </a:tabLst>
            </a:pPr>
            <a:r>
              <a:rPr lang="es-CO" sz="1400" dirty="0"/>
              <a:t>Batanero, C. &amp; Godino, J. (2002). </a:t>
            </a:r>
            <a:r>
              <a:rPr lang="es-CO" sz="1400" i="1" dirty="0"/>
              <a:t>Estocástica y su Didáctica para maestros. </a:t>
            </a:r>
            <a:r>
              <a:rPr lang="es-CO" sz="1400" dirty="0"/>
              <a:t>Departamento de Didáctica de la Matemática. Facultad de Ciencias de la Educación. Universidad de Granada. España </a:t>
            </a:r>
            <a:endParaRPr lang="es-CO" sz="1400" dirty="0" smtClean="0"/>
          </a:p>
          <a:p>
            <a:pPr marL="542925" indent="-361950" algn="just">
              <a:tabLst>
                <a:tab pos="447675" algn="l"/>
              </a:tabLst>
            </a:pPr>
            <a:r>
              <a:rPr lang="es-CO" sz="1400" dirty="0"/>
              <a:t>Cobo, B. (2003). </a:t>
            </a:r>
            <a:r>
              <a:rPr lang="es-CO" sz="1400" i="1" dirty="0"/>
              <a:t>Significado </a:t>
            </a:r>
            <a:r>
              <a:rPr lang="es-CO" sz="1400" i="1" dirty="0" smtClean="0"/>
              <a:t>de </a:t>
            </a:r>
            <a:r>
              <a:rPr lang="es-CO" sz="1400" i="1" dirty="0"/>
              <a:t>las medidas de posición central para los estudiantes de secundaria </a:t>
            </a:r>
            <a:r>
              <a:rPr lang="es-CO" sz="1400" dirty="0"/>
              <a:t>(Tesis de Doctorado). Granada, Universidad de Granada. </a:t>
            </a:r>
            <a:endParaRPr lang="es-CO" sz="1400" dirty="0" smtClean="0"/>
          </a:p>
          <a:p>
            <a:pPr marL="542925" indent="-361950" algn="just">
              <a:tabLst>
                <a:tab pos="447675" algn="l"/>
              </a:tabLst>
            </a:pPr>
            <a:r>
              <a:rPr lang="es-CO" sz="1400" dirty="0" err="1"/>
              <a:t>Dagdidelis</a:t>
            </a:r>
            <a:r>
              <a:rPr lang="es-CO" sz="1400" dirty="0"/>
              <a:t>, V. &amp; </a:t>
            </a:r>
            <a:r>
              <a:rPr lang="es-CO" sz="1400" dirty="0" err="1"/>
              <a:t>Papadopolus</a:t>
            </a:r>
            <a:r>
              <a:rPr lang="es-CO" sz="1400" dirty="0"/>
              <a:t>, I. (2009). </a:t>
            </a:r>
            <a:r>
              <a:rPr lang="en-US" sz="1400" dirty="0"/>
              <a:t>ICT in the classroom </a:t>
            </a:r>
            <a:r>
              <a:rPr lang="en-US" sz="1400" dirty="0" err="1"/>
              <a:t>microworld</a:t>
            </a:r>
            <a:r>
              <a:rPr lang="en-US" sz="1400" dirty="0"/>
              <a:t> – some reservations Hellenic Ministry of Education, Primary Education. University of Macedonia, Thessaloniki, Greece </a:t>
            </a:r>
            <a:endParaRPr lang="es-CO" sz="1400" dirty="0" smtClean="0"/>
          </a:p>
          <a:p>
            <a:pPr marL="542925" indent="-361950" algn="just">
              <a:tabLst>
                <a:tab pos="447675" algn="l"/>
              </a:tabLst>
            </a:pPr>
            <a:r>
              <a:rPr lang="es-ES_tradnl" sz="1400" dirty="0"/>
              <a:t>Guerrero, Y., &amp; Torres, Y. (2017). </a:t>
            </a:r>
            <a:r>
              <a:rPr lang="es-ES_tradnl" sz="1400" i="1" dirty="0"/>
              <a:t>Tipificación de errores y dificultades en el aprendizaje de tablas de frecuencia </a:t>
            </a:r>
            <a:r>
              <a:rPr lang="es-ES_tradnl" sz="1400" dirty="0"/>
              <a:t>(Tesis de pregrado). Universidad Pedagógica Nacional, Bogotá, Colombia. </a:t>
            </a:r>
            <a:endParaRPr lang="es-CO" sz="1400" dirty="0"/>
          </a:p>
          <a:p>
            <a:pPr marL="542925" indent="-361950" algn="just">
              <a:tabLst>
                <a:tab pos="447675" algn="l"/>
              </a:tabLst>
            </a:pPr>
            <a:r>
              <a:rPr lang="es-ES_tradnl" sz="1400" dirty="0"/>
              <a:t>Guerrero, Y. A. &amp; Hernández, J. E. (2019). Tecnología digital en la superación de errores relacionados con la interpretación de tablas de frecuencia [documento sin publicar]. Trabajo de grado para optar al título de Magister en Docencia de la Matemática. Universidad Pedagógica Nacional, Bogotá, </a:t>
            </a:r>
            <a:r>
              <a:rPr lang="es-ES_tradnl" sz="1400" dirty="0" smtClean="0"/>
              <a:t>Colombia.</a:t>
            </a:r>
            <a:endParaRPr lang="es-CO" sz="2000" dirty="0"/>
          </a:p>
        </p:txBody>
      </p:sp>
    </p:spTree>
    <p:extLst>
      <p:ext uri="{BB962C8B-B14F-4D97-AF65-F5344CB8AC3E}">
        <p14:creationId xmlns:p14="http://schemas.microsoft.com/office/powerpoint/2010/main" val="1884562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17</a:t>
            </a:fld>
            <a:endParaRPr lang="en-US"/>
          </a:p>
        </p:txBody>
      </p:sp>
      <p:sp>
        <p:nvSpPr>
          <p:cNvPr id="9" name="Título 1"/>
          <p:cNvSpPr txBox="1">
            <a:spLocks/>
          </p:cNvSpPr>
          <p:nvPr/>
        </p:nvSpPr>
        <p:spPr>
          <a:xfrm>
            <a:off x="-109638" y="2095394"/>
            <a:ext cx="8978747" cy="15533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Impact" charset="0"/>
                <a:ea typeface="Impact" charset="0"/>
                <a:cs typeface="Impact" charset="0"/>
              </a:defRPr>
            </a:lvl1pPr>
          </a:lstStyle>
          <a:p>
            <a:r>
              <a:rPr lang="es-ES_tradnl" sz="8000" dirty="0">
                <a:ln>
                  <a:solidFill>
                    <a:schemeClr val="tx1"/>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GRACIAS</a:t>
            </a:r>
          </a:p>
        </p:txBody>
      </p:sp>
      <p:pic>
        <p:nvPicPr>
          <p:cNvPr id="7" name="Picture 2" descr="http://boletines.pedagogica.edu.co/uploadimages/image/logo_upn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244" y="3318790"/>
            <a:ext cx="2211329" cy="497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relm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3313280"/>
            <a:ext cx="1006474" cy="67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10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40000"/>
                                  </p:iterate>
                                  <p:childTnLst>
                                    <p:set>
                                      <p:cBhvr>
                                        <p:cTn id="6" dur="1" fill="hold">
                                          <p:stCondLst>
                                            <p:cond delay="0"/>
                                          </p:stCondLst>
                                        </p:cTn>
                                        <p:tgtEl>
                                          <p:spTgt spid="9"/>
                                        </p:tgtEl>
                                        <p:attrNameLst>
                                          <p:attrName>style.visibility</p:attrName>
                                        </p:attrNameLst>
                                      </p:cBhvr>
                                      <p:to>
                                        <p:strVal val="visible"/>
                                      </p:to>
                                    </p:set>
                                    <p:anim calcmode="lin" valueType="num">
                                      <p:cBhvr>
                                        <p:cTn id="7" dur="14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1400" fill="hold"/>
                                        <p:tgtEl>
                                          <p:spTgt spid="9"/>
                                        </p:tgtEl>
                                        <p:attrNameLst>
                                          <p:attrName>ppt_y</p:attrName>
                                        </p:attrNameLst>
                                      </p:cBhvr>
                                      <p:tavLst>
                                        <p:tav tm="0">
                                          <p:val>
                                            <p:strVal val="#ppt_y"/>
                                          </p:val>
                                        </p:tav>
                                        <p:tav tm="100000">
                                          <p:val>
                                            <p:strVal val="#ppt_y"/>
                                          </p:val>
                                        </p:tav>
                                      </p:tavLst>
                                    </p:anim>
                                    <p:anim calcmode="lin" valueType="num">
                                      <p:cBhvr>
                                        <p:cTn id="9" dur="14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14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4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2</a:t>
            </a:fld>
            <a:endParaRPr lang="en-US"/>
          </a:p>
        </p:txBody>
      </p:sp>
      <p:graphicFrame>
        <p:nvGraphicFramePr>
          <p:cNvPr id="4" name="3 Diagrama"/>
          <p:cNvGraphicFramePr/>
          <p:nvPr>
            <p:extLst>
              <p:ext uri="{D42A27DB-BD31-4B8C-83A1-F6EECF244321}">
                <p14:modId xmlns:p14="http://schemas.microsoft.com/office/powerpoint/2010/main" val="3073795393"/>
              </p:ext>
            </p:extLst>
          </p:nvPr>
        </p:nvGraphicFramePr>
        <p:xfrm>
          <a:off x="1686334" y="1473857"/>
          <a:ext cx="4981884" cy="2952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394718" y="228420"/>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METODOLOGÍA DE LA SESIÓN 1</a:t>
            </a:r>
            <a:endParaRPr lang="es-CO" sz="3600" b="1" dirty="0">
              <a:solidFill>
                <a:schemeClr val="tx1"/>
              </a:solidFill>
            </a:endParaRPr>
          </a:p>
        </p:txBody>
      </p:sp>
    </p:spTree>
    <p:extLst>
      <p:ext uri="{BB962C8B-B14F-4D97-AF65-F5344CB8AC3E}">
        <p14:creationId xmlns:p14="http://schemas.microsoft.com/office/powerpoint/2010/main" val="268092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0845" t="4547" r="11090" b="10556"/>
          <a:stretch/>
        </p:blipFill>
        <p:spPr bwMode="auto">
          <a:xfrm>
            <a:off x="5873258" y="1652825"/>
            <a:ext cx="2135626" cy="1451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estanda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742" y="1072772"/>
            <a:ext cx="1302118" cy="99752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8"/>
          <p:cNvPicPr>
            <a:picLocks noChangeAspect="1"/>
          </p:cNvPicPr>
          <p:nvPr/>
        </p:nvPicPr>
        <p:blipFill rotWithShape="1">
          <a:blip r:embed="rId5"/>
          <a:srcRect t="25731" b="26082"/>
          <a:stretch/>
        </p:blipFill>
        <p:spPr>
          <a:xfrm>
            <a:off x="2483290" y="2140198"/>
            <a:ext cx="1662271" cy="801000"/>
          </a:xfrm>
          <a:prstGeom prst="rect">
            <a:avLst/>
          </a:prstGeom>
        </p:spPr>
      </p:pic>
      <p:pic>
        <p:nvPicPr>
          <p:cNvPr id="9" name="Picture 2" descr="Resultado de imagen para estanda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109" y="3081930"/>
            <a:ext cx="1387012" cy="87844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021032" y="1072772"/>
            <a:ext cx="2026228" cy="369332"/>
          </a:xfrm>
          <a:prstGeom prst="rect">
            <a:avLst/>
          </a:prstGeom>
          <a:noFill/>
        </p:spPr>
        <p:txBody>
          <a:bodyPr wrap="square" rtlCol="0">
            <a:spAutoFit/>
          </a:bodyPr>
          <a:lstStyle/>
          <a:p>
            <a:endParaRPr lang="es-CO" dirty="0"/>
          </a:p>
        </p:txBody>
      </p:sp>
      <p:sp>
        <p:nvSpPr>
          <p:cNvPr id="11" name="10 CuadroTexto"/>
          <p:cNvSpPr txBox="1"/>
          <p:nvPr/>
        </p:nvSpPr>
        <p:spPr>
          <a:xfrm>
            <a:off x="2483290" y="1349282"/>
            <a:ext cx="1870362" cy="523220"/>
          </a:xfrm>
          <a:prstGeom prst="rect">
            <a:avLst/>
          </a:prstGeom>
          <a:noFill/>
        </p:spPr>
        <p:txBody>
          <a:bodyPr wrap="square" rtlCol="0">
            <a:spAutoFit/>
          </a:bodyPr>
          <a:lstStyle/>
          <a:p>
            <a:r>
              <a:rPr lang="es-CO" sz="1400" dirty="0" smtClean="0"/>
              <a:t>¿Por qué trabajar errores?</a:t>
            </a:r>
            <a:endParaRPr lang="es-CO" sz="1400" dirty="0"/>
          </a:p>
        </p:txBody>
      </p:sp>
      <p:sp>
        <p:nvSpPr>
          <p:cNvPr id="12" name="11 CuadroTexto"/>
          <p:cNvSpPr txBox="1"/>
          <p:nvPr/>
        </p:nvSpPr>
        <p:spPr>
          <a:xfrm>
            <a:off x="671225" y="2253075"/>
            <a:ext cx="2436493" cy="523220"/>
          </a:xfrm>
          <a:prstGeom prst="rect">
            <a:avLst/>
          </a:prstGeom>
          <a:noFill/>
        </p:spPr>
        <p:txBody>
          <a:bodyPr wrap="square" rtlCol="0">
            <a:spAutoFit/>
          </a:bodyPr>
          <a:lstStyle/>
          <a:p>
            <a:r>
              <a:rPr lang="es-CO" sz="1400" dirty="0" smtClean="0"/>
              <a:t>¿Por qué usar </a:t>
            </a:r>
          </a:p>
          <a:p>
            <a:r>
              <a:rPr lang="es-CO" sz="1400" dirty="0" smtClean="0"/>
              <a:t>Tecnologías Digitales?</a:t>
            </a:r>
            <a:endParaRPr lang="es-CO" sz="1400" dirty="0"/>
          </a:p>
        </p:txBody>
      </p:sp>
      <p:sp>
        <p:nvSpPr>
          <p:cNvPr id="13" name="12 CuadroTexto"/>
          <p:cNvSpPr txBox="1"/>
          <p:nvPr/>
        </p:nvSpPr>
        <p:spPr>
          <a:xfrm>
            <a:off x="2307860" y="3255360"/>
            <a:ext cx="2649682" cy="523220"/>
          </a:xfrm>
          <a:prstGeom prst="rect">
            <a:avLst/>
          </a:prstGeom>
          <a:noFill/>
        </p:spPr>
        <p:txBody>
          <a:bodyPr wrap="square" rtlCol="0">
            <a:spAutoFit/>
          </a:bodyPr>
          <a:lstStyle/>
          <a:p>
            <a:r>
              <a:rPr lang="es-CO" sz="1400" dirty="0" smtClean="0"/>
              <a:t>¿Qué dicen los documentos curriculares colombianos?</a:t>
            </a:r>
            <a:endParaRPr lang="es-CO" sz="1400" dirty="0"/>
          </a:p>
        </p:txBody>
      </p:sp>
      <p:sp>
        <p:nvSpPr>
          <p:cNvPr id="14" name="13 Flecha derecha"/>
          <p:cNvSpPr/>
          <p:nvPr/>
        </p:nvSpPr>
        <p:spPr>
          <a:xfrm>
            <a:off x="4562687" y="3150368"/>
            <a:ext cx="789709" cy="549524"/>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5415618" y="3150368"/>
            <a:ext cx="3553692" cy="923330"/>
          </a:xfrm>
          <a:prstGeom prst="rect">
            <a:avLst/>
          </a:prstGeom>
          <a:noFill/>
        </p:spPr>
        <p:txBody>
          <a:bodyPr wrap="square" rtlCol="0">
            <a:spAutoFit/>
          </a:bodyPr>
          <a:lstStyle/>
          <a:p>
            <a:r>
              <a:rPr lang="es-CO" dirty="0" smtClean="0"/>
              <a:t>Generar una herramienta docente para la superación de errores en el aula de </a:t>
            </a:r>
            <a:r>
              <a:rPr lang="es-CO" dirty="0"/>
              <a:t>E</a:t>
            </a:r>
            <a:r>
              <a:rPr lang="es-CO" dirty="0" smtClean="0"/>
              <a:t>stadística.</a:t>
            </a:r>
            <a:endParaRPr lang="es-CO" dirty="0"/>
          </a:p>
        </p:txBody>
      </p:sp>
      <p:sp>
        <p:nvSpPr>
          <p:cNvPr id="17" name="1 Título"/>
          <p:cNvSpPr txBox="1">
            <a:spLocks/>
          </p:cNvSpPr>
          <p:nvPr/>
        </p:nvSpPr>
        <p:spPr>
          <a:xfrm>
            <a:off x="394718" y="20602"/>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1° Momento: Contextualización  (10´)  </a:t>
            </a:r>
            <a:endParaRPr lang="es-CO" sz="3600" b="1" dirty="0">
              <a:solidFill>
                <a:schemeClr val="tx1"/>
              </a:solidFill>
            </a:endParaRPr>
          </a:p>
        </p:txBody>
      </p:sp>
      <p:sp>
        <p:nvSpPr>
          <p:cNvPr id="3" name="2 Flecha curvada hacia la izquierda"/>
          <p:cNvSpPr/>
          <p:nvPr/>
        </p:nvSpPr>
        <p:spPr>
          <a:xfrm>
            <a:off x="3897612" y="1460983"/>
            <a:ext cx="519681" cy="679215"/>
          </a:xfrm>
          <a:prstGeom prst="curved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3 Flecha curvada hacia la derecha"/>
          <p:cNvSpPr/>
          <p:nvPr/>
        </p:nvSpPr>
        <p:spPr>
          <a:xfrm>
            <a:off x="283779" y="2514685"/>
            <a:ext cx="387446" cy="740675"/>
          </a:xfrm>
          <a:prstGeom prst="curved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193725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4</a:t>
            </a:fld>
            <a:endParaRPr lang="en-US"/>
          </a:p>
        </p:txBody>
      </p:sp>
      <p:sp>
        <p:nvSpPr>
          <p:cNvPr id="4" name="1 Título"/>
          <p:cNvSpPr txBox="1">
            <a:spLocks/>
          </p:cNvSpPr>
          <p:nvPr/>
        </p:nvSpPr>
        <p:spPr>
          <a:xfrm>
            <a:off x="394718" y="228420"/>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smtClean="0">
                <a:solidFill>
                  <a:schemeClr val="tx1"/>
                </a:solidFill>
              </a:rPr>
              <a:t>Algunos referentes …</a:t>
            </a:r>
            <a:endParaRPr lang="es-CO" sz="3600" b="1" dirty="0">
              <a:solidFill>
                <a:schemeClr val="tx1"/>
              </a:solidFill>
            </a:endParaRPr>
          </a:p>
        </p:txBody>
      </p:sp>
      <p:graphicFrame>
        <p:nvGraphicFramePr>
          <p:cNvPr id="5" name="4 Diagrama"/>
          <p:cNvGraphicFramePr/>
          <p:nvPr>
            <p:extLst>
              <p:ext uri="{D42A27DB-BD31-4B8C-83A1-F6EECF244321}">
                <p14:modId xmlns:p14="http://schemas.microsoft.com/office/powerpoint/2010/main" val="2676072983"/>
              </p:ext>
            </p:extLst>
          </p:nvPr>
        </p:nvGraphicFramePr>
        <p:xfrm>
          <a:off x="943088" y="9919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943088" y="2535382"/>
            <a:ext cx="1498776" cy="369332"/>
          </a:xfrm>
          <a:prstGeom prst="rect">
            <a:avLst/>
          </a:prstGeom>
          <a:noFill/>
        </p:spPr>
        <p:txBody>
          <a:bodyPr wrap="square" rtlCol="0">
            <a:spAutoFit/>
          </a:bodyPr>
          <a:lstStyle/>
          <a:p>
            <a:endParaRPr lang="es-CO" dirty="0"/>
          </a:p>
        </p:txBody>
      </p:sp>
      <p:sp>
        <p:nvSpPr>
          <p:cNvPr id="7" name="6 CuadroTexto"/>
          <p:cNvSpPr txBox="1"/>
          <p:nvPr/>
        </p:nvSpPr>
        <p:spPr>
          <a:xfrm>
            <a:off x="5734379" y="1498247"/>
            <a:ext cx="2645276" cy="738664"/>
          </a:xfrm>
          <a:prstGeom prst="rect">
            <a:avLst/>
          </a:prstGeom>
          <a:noFill/>
          <a:ln>
            <a:solidFill>
              <a:srgbClr val="00B050"/>
            </a:solidFill>
          </a:ln>
        </p:spPr>
        <p:txBody>
          <a:bodyPr wrap="none" rtlCol="0">
            <a:spAutoFit/>
          </a:bodyPr>
          <a:lstStyle/>
          <a:p>
            <a:r>
              <a:rPr lang="es-CO" sz="1400" dirty="0" smtClean="0"/>
              <a:t>Errores y Dificultades </a:t>
            </a:r>
          </a:p>
          <a:p>
            <a:r>
              <a:rPr lang="es-CO" sz="1400" dirty="0" smtClean="0"/>
              <a:t>En construcción e interpretación</a:t>
            </a:r>
          </a:p>
          <a:p>
            <a:r>
              <a:rPr lang="es-CO" sz="1400" dirty="0" smtClean="0"/>
              <a:t>De tablas de frecuencias. </a:t>
            </a:r>
            <a:endParaRPr lang="es-CO" sz="1400" dirty="0"/>
          </a:p>
        </p:txBody>
      </p:sp>
      <p:sp>
        <p:nvSpPr>
          <p:cNvPr id="8" name="7 CuadroTexto"/>
          <p:cNvSpPr txBox="1"/>
          <p:nvPr/>
        </p:nvSpPr>
        <p:spPr>
          <a:xfrm>
            <a:off x="752074" y="2966266"/>
            <a:ext cx="1560342" cy="523220"/>
          </a:xfrm>
          <a:prstGeom prst="rect">
            <a:avLst/>
          </a:prstGeom>
          <a:noFill/>
        </p:spPr>
        <p:txBody>
          <a:bodyPr wrap="square" rtlCol="0">
            <a:spAutoFit/>
          </a:bodyPr>
          <a:lstStyle/>
          <a:p>
            <a:r>
              <a:rPr lang="es-CO" sz="1400" dirty="0" smtClean="0"/>
              <a:t>Identificación de </a:t>
            </a:r>
          </a:p>
          <a:p>
            <a:r>
              <a:rPr lang="es-CO" sz="1400" dirty="0" smtClean="0"/>
              <a:t>errores al usar TD</a:t>
            </a:r>
            <a:endParaRPr lang="es-CO" sz="1400" dirty="0"/>
          </a:p>
        </p:txBody>
      </p:sp>
      <p:sp>
        <p:nvSpPr>
          <p:cNvPr id="9" name="8 CuadroTexto"/>
          <p:cNvSpPr txBox="1"/>
          <p:nvPr/>
        </p:nvSpPr>
        <p:spPr>
          <a:xfrm>
            <a:off x="5595458" y="4347139"/>
            <a:ext cx="1750800" cy="276999"/>
          </a:xfrm>
          <a:prstGeom prst="rect">
            <a:avLst/>
          </a:prstGeom>
          <a:noFill/>
        </p:spPr>
        <p:txBody>
          <a:bodyPr wrap="none" rtlCol="0">
            <a:spAutoFit/>
          </a:bodyPr>
          <a:lstStyle/>
          <a:p>
            <a:r>
              <a:rPr lang="es-CO" sz="1200" dirty="0" smtClean="0"/>
              <a:t>Uso irreflexivo de las TD</a:t>
            </a:r>
            <a:endParaRPr lang="es-CO" sz="1200" dirty="0"/>
          </a:p>
        </p:txBody>
      </p:sp>
      <p:sp>
        <p:nvSpPr>
          <p:cNvPr id="10" name="9 Flecha derecha"/>
          <p:cNvSpPr/>
          <p:nvPr/>
        </p:nvSpPr>
        <p:spPr>
          <a:xfrm>
            <a:off x="5163672" y="4300973"/>
            <a:ext cx="36504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derecha"/>
          <p:cNvSpPr/>
          <p:nvPr/>
        </p:nvSpPr>
        <p:spPr>
          <a:xfrm>
            <a:off x="5226767" y="1773428"/>
            <a:ext cx="468569"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izquierda"/>
          <p:cNvSpPr/>
          <p:nvPr/>
        </p:nvSpPr>
        <p:spPr>
          <a:xfrm>
            <a:off x="2441862" y="3066294"/>
            <a:ext cx="389883" cy="323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t>
            </a:r>
            <a:endParaRPr lang="es-CO" dirty="0"/>
          </a:p>
        </p:txBody>
      </p:sp>
      <p:sp>
        <p:nvSpPr>
          <p:cNvPr id="13" name="12 CuadroTexto"/>
          <p:cNvSpPr txBox="1"/>
          <p:nvPr/>
        </p:nvSpPr>
        <p:spPr>
          <a:xfrm>
            <a:off x="411202" y="1344359"/>
            <a:ext cx="2242087" cy="523220"/>
          </a:xfrm>
          <a:prstGeom prst="rect">
            <a:avLst/>
          </a:prstGeom>
          <a:noFill/>
        </p:spPr>
        <p:txBody>
          <a:bodyPr wrap="square" rtlCol="0">
            <a:spAutoFit/>
          </a:bodyPr>
          <a:lstStyle/>
          <a:p>
            <a:r>
              <a:rPr lang="es-CO" sz="1400" dirty="0" smtClean="0"/>
              <a:t>Batanero y Godino (2002)</a:t>
            </a:r>
          </a:p>
          <a:p>
            <a:pPr algn="ctr"/>
            <a:r>
              <a:rPr lang="es-CO" sz="1400" dirty="0" smtClean="0"/>
              <a:t>Cobo (2003)</a:t>
            </a:r>
            <a:endParaRPr lang="es-CO" sz="1400" dirty="0"/>
          </a:p>
        </p:txBody>
      </p:sp>
      <p:sp>
        <p:nvSpPr>
          <p:cNvPr id="14" name="13 Flecha abajo"/>
          <p:cNvSpPr/>
          <p:nvPr/>
        </p:nvSpPr>
        <p:spPr>
          <a:xfrm rot="16200000">
            <a:off x="2995908" y="1534437"/>
            <a:ext cx="322118" cy="477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CuadroTexto"/>
          <p:cNvSpPr txBox="1"/>
          <p:nvPr/>
        </p:nvSpPr>
        <p:spPr>
          <a:xfrm>
            <a:off x="502064" y="2373802"/>
            <a:ext cx="2060365" cy="461665"/>
          </a:xfrm>
          <a:prstGeom prst="rect">
            <a:avLst/>
          </a:prstGeom>
          <a:noFill/>
          <a:ln>
            <a:solidFill>
              <a:srgbClr val="00B0F0">
                <a:alpha val="97000"/>
              </a:srgbClr>
            </a:solidFill>
          </a:ln>
        </p:spPr>
        <p:txBody>
          <a:bodyPr wrap="square" rtlCol="0">
            <a:spAutoFit/>
          </a:bodyPr>
          <a:lstStyle/>
          <a:p>
            <a:r>
              <a:rPr lang="es-CO" sz="1200" dirty="0" smtClean="0"/>
              <a:t>Errores en construcción de </a:t>
            </a:r>
          </a:p>
          <a:p>
            <a:r>
              <a:rPr lang="es-CO" sz="1200" dirty="0" smtClean="0"/>
              <a:t>gráficos estadísticos</a:t>
            </a:r>
            <a:endParaRPr lang="es-CO" sz="1200" dirty="0"/>
          </a:p>
        </p:txBody>
      </p:sp>
      <p:sp>
        <p:nvSpPr>
          <p:cNvPr id="16" name="15 Flecha abajo"/>
          <p:cNvSpPr/>
          <p:nvPr/>
        </p:nvSpPr>
        <p:spPr>
          <a:xfrm>
            <a:off x="1395922" y="1965068"/>
            <a:ext cx="272650" cy="290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4845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redondeado"/>
          <p:cNvSpPr/>
          <p:nvPr/>
        </p:nvSpPr>
        <p:spPr>
          <a:xfrm>
            <a:off x="4646153" y="1355118"/>
            <a:ext cx="2921328" cy="17520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5</a:t>
            </a:fld>
            <a:endParaRPr lang="en-US"/>
          </a:p>
        </p:txBody>
      </p:sp>
      <p:sp>
        <p:nvSpPr>
          <p:cNvPr id="5" name="1 Título"/>
          <p:cNvSpPr txBox="1">
            <a:spLocks/>
          </p:cNvSpPr>
          <p:nvPr/>
        </p:nvSpPr>
        <p:spPr>
          <a:xfrm>
            <a:off x="531353" y="170843"/>
            <a:ext cx="8229600" cy="857250"/>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a:solidFill>
                  <a:schemeClr val="tx1"/>
                </a:solidFill>
              </a:rPr>
              <a:t>1° Momento: Prueba de caracterización </a:t>
            </a:r>
            <a:r>
              <a:rPr lang="es-CO" sz="2400" b="1" dirty="0">
                <a:solidFill>
                  <a:schemeClr val="tx1"/>
                </a:solidFill>
              </a:rPr>
              <a:t>(20´)</a:t>
            </a:r>
            <a:r>
              <a:rPr lang="es-CO" sz="3600" b="1" dirty="0">
                <a:solidFill>
                  <a:schemeClr val="tx1"/>
                </a:solidFill>
              </a:rPr>
              <a:t>  </a:t>
            </a:r>
          </a:p>
        </p:txBody>
      </p:sp>
      <p:sp>
        <p:nvSpPr>
          <p:cNvPr id="9" name="1 Título"/>
          <p:cNvSpPr txBox="1">
            <a:spLocks/>
          </p:cNvSpPr>
          <p:nvPr/>
        </p:nvSpPr>
        <p:spPr>
          <a:xfrm>
            <a:off x="436760" y="469179"/>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CO" sz="2000" b="1" dirty="0" smtClean="0">
                <a:solidFill>
                  <a:schemeClr val="tx2"/>
                </a:solidFill>
              </a:rPr>
              <a:t>REFLEXIÓN/PROPÓSITOS</a:t>
            </a:r>
            <a:endParaRPr lang="es-CO" sz="2000" b="1" dirty="0">
              <a:solidFill>
                <a:schemeClr val="tx2"/>
              </a:solidFill>
            </a:endParaRPr>
          </a:p>
        </p:txBody>
      </p:sp>
      <p:grpSp>
        <p:nvGrpSpPr>
          <p:cNvPr id="4" name="3 Grupo"/>
          <p:cNvGrpSpPr/>
          <p:nvPr/>
        </p:nvGrpSpPr>
        <p:grpSpPr>
          <a:xfrm>
            <a:off x="1314182" y="1365589"/>
            <a:ext cx="3039597" cy="1741628"/>
            <a:chOff x="4513834" y="1060169"/>
            <a:chExt cx="3039597" cy="1741628"/>
          </a:xfrm>
        </p:grpSpPr>
        <p:sp>
          <p:nvSpPr>
            <p:cNvPr id="36" name="35 Rectángulo redondeado"/>
            <p:cNvSpPr/>
            <p:nvPr/>
          </p:nvSpPr>
          <p:spPr>
            <a:xfrm>
              <a:off x="4513834" y="1060169"/>
              <a:ext cx="3039597" cy="17416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26 Imagen"/>
            <p:cNvPicPr/>
            <p:nvPr/>
          </p:nvPicPr>
          <p:blipFill rotWithShape="1">
            <a:blip r:embed="rId2"/>
            <a:srcRect l="49597" t="51789" r="25475" b="21810"/>
            <a:stretch/>
          </p:blipFill>
          <p:spPr bwMode="auto">
            <a:xfrm>
              <a:off x="4646223" y="1145029"/>
              <a:ext cx="2810836" cy="1656768"/>
            </a:xfrm>
            <a:prstGeom prst="rect">
              <a:avLst/>
            </a:prstGeom>
            <a:ln w="38100">
              <a:solidFill>
                <a:schemeClr val="tx1"/>
              </a:solidFill>
            </a:ln>
            <a:effectLst>
              <a:softEdge rad="112500"/>
            </a:effectLst>
            <a:extLst>
              <a:ext uri="{53640926-AAD7-44D8-BBD7-CCE9431645EC}">
                <a14:shadowObscured xmlns:a14="http://schemas.microsoft.com/office/drawing/2010/main"/>
              </a:ext>
            </a:extLst>
          </p:spPr>
        </p:pic>
      </p:grpSp>
      <p:pic>
        <p:nvPicPr>
          <p:cNvPr id="25" name="24 Imagen"/>
          <p:cNvPicPr/>
          <p:nvPr/>
        </p:nvPicPr>
        <p:blipFill rotWithShape="1">
          <a:blip r:embed="rId2"/>
          <a:srcRect l="23672" t="39211" r="50430" b="21810"/>
          <a:stretch/>
        </p:blipFill>
        <p:spPr bwMode="auto">
          <a:xfrm>
            <a:off x="4886326" y="1446307"/>
            <a:ext cx="2609849" cy="1554068"/>
          </a:xfrm>
          <a:prstGeom prst="rect">
            <a:avLst/>
          </a:prstGeom>
          <a:solidFill>
            <a:schemeClr val="accent5">
              <a:lumMod val="60000"/>
              <a:lumOff val="40000"/>
            </a:schemeClr>
          </a:solidFill>
          <a:ln w="38100">
            <a:solidFill>
              <a:srgbClr val="FF0000"/>
            </a:solidFill>
          </a:ln>
          <a:effectLst>
            <a:softEdge rad="112500"/>
          </a:effectLst>
          <a:extLst>
            <a:ext uri="{53640926-AAD7-44D8-BBD7-CCE9431645EC}">
              <a14:shadowObscured xmlns:a14="http://schemas.microsoft.com/office/drawing/2010/main"/>
            </a:ext>
          </a:extLst>
        </p:spPr>
      </p:pic>
      <p:grpSp>
        <p:nvGrpSpPr>
          <p:cNvPr id="34" name="33 Grupo"/>
          <p:cNvGrpSpPr/>
          <p:nvPr/>
        </p:nvGrpSpPr>
        <p:grpSpPr>
          <a:xfrm>
            <a:off x="2127313" y="3348600"/>
            <a:ext cx="4848493" cy="1196400"/>
            <a:chOff x="418832" y="1470598"/>
            <a:chExt cx="6174247" cy="1925883"/>
          </a:xfrm>
        </p:grpSpPr>
        <p:sp>
          <p:nvSpPr>
            <p:cNvPr id="33" name="32 Rectángulo redondeado"/>
            <p:cNvSpPr/>
            <p:nvPr/>
          </p:nvSpPr>
          <p:spPr>
            <a:xfrm>
              <a:off x="418832" y="1470598"/>
              <a:ext cx="6174247" cy="19258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6" name="25 Imagen"/>
            <p:cNvPicPr/>
            <p:nvPr/>
          </p:nvPicPr>
          <p:blipFill rotWithShape="1">
            <a:blip r:embed="rId2"/>
            <a:srcRect l="49570" t="39211" r="23035" b="48991"/>
            <a:stretch/>
          </p:blipFill>
          <p:spPr bwMode="auto">
            <a:xfrm>
              <a:off x="697384" y="1620397"/>
              <a:ext cx="5705899" cy="1546500"/>
            </a:xfrm>
            <a:prstGeom prst="rect">
              <a:avLst/>
            </a:prstGeom>
            <a:ln w="38100">
              <a:solidFill>
                <a:schemeClr val="tx1"/>
              </a:solidFill>
            </a:ln>
            <a:effectLst>
              <a:softEdge rad="112500"/>
            </a:effectLst>
            <a:extLst>
              <a:ext uri="{53640926-AAD7-44D8-BBD7-CCE9431645EC}">
                <a14:shadowObscured xmlns:a14="http://schemas.microsoft.com/office/drawing/2010/main"/>
              </a:ext>
            </a:extLst>
          </p:spPr>
        </p:pic>
      </p:grpSp>
      <p:sp>
        <p:nvSpPr>
          <p:cNvPr id="7" name="6 CuadroTexto"/>
          <p:cNvSpPr txBox="1"/>
          <p:nvPr/>
        </p:nvSpPr>
        <p:spPr>
          <a:xfrm>
            <a:off x="2346054" y="4545000"/>
            <a:ext cx="4897898" cy="276999"/>
          </a:xfrm>
          <a:prstGeom prst="rect">
            <a:avLst/>
          </a:prstGeom>
          <a:noFill/>
        </p:spPr>
        <p:txBody>
          <a:bodyPr wrap="square" rtlCol="0">
            <a:spAutoFit/>
          </a:bodyPr>
          <a:lstStyle/>
          <a:p>
            <a:r>
              <a:rPr lang="es-CO" sz="1200" dirty="0" smtClean="0"/>
              <a:t>Uno de los participantes pasará a interactuar con el software</a:t>
            </a:r>
            <a:endParaRPr lang="es-CO" sz="1200" dirty="0"/>
          </a:p>
        </p:txBody>
      </p:sp>
    </p:spTree>
    <p:extLst>
      <p:ext uri="{BB962C8B-B14F-4D97-AF65-F5344CB8AC3E}">
        <p14:creationId xmlns:p14="http://schemas.microsoft.com/office/powerpoint/2010/main" val="17555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6</a:t>
            </a:fld>
            <a:endParaRPr lang="en-US"/>
          </a:p>
        </p:txBody>
      </p:sp>
      <p:sp>
        <p:nvSpPr>
          <p:cNvPr id="4" name="1 Título"/>
          <p:cNvSpPr txBox="1">
            <a:spLocks/>
          </p:cNvSpPr>
          <p:nvPr/>
        </p:nvSpPr>
        <p:spPr>
          <a:xfrm>
            <a:off x="436759" y="829898"/>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a:solidFill>
                  <a:schemeClr val="tx1"/>
                </a:solidFill>
              </a:rPr>
              <a:t>2</a:t>
            </a:r>
            <a:r>
              <a:rPr lang="es-CO" sz="3600" b="1" dirty="0" smtClean="0">
                <a:solidFill>
                  <a:schemeClr val="tx1"/>
                </a:solidFill>
              </a:rPr>
              <a:t>° Momento: Espacio de reflexión </a:t>
            </a:r>
            <a:r>
              <a:rPr lang="es-CO" sz="2400" b="1" dirty="0" smtClean="0">
                <a:solidFill>
                  <a:schemeClr val="tx1"/>
                </a:solidFill>
              </a:rPr>
              <a:t>(10´)</a:t>
            </a:r>
            <a:r>
              <a:rPr lang="es-CO" sz="3600" b="1" dirty="0" smtClean="0">
                <a:solidFill>
                  <a:schemeClr val="tx1"/>
                </a:solidFill>
              </a:rPr>
              <a:t>  </a:t>
            </a:r>
            <a:endParaRPr lang="es-CO" sz="3600" b="1" dirty="0">
              <a:solidFill>
                <a:schemeClr val="tx1"/>
              </a:solidFill>
            </a:endParaRPr>
          </a:p>
        </p:txBody>
      </p:sp>
      <p:sp>
        <p:nvSpPr>
          <p:cNvPr id="12" name="11 CuadroTexto"/>
          <p:cNvSpPr txBox="1"/>
          <p:nvPr/>
        </p:nvSpPr>
        <p:spPr>
          <a:xfrm>
            <a:off x="1744717" y="2217683"/>
            <a:ext cx="1366345" cy="369332"/>
          </a:xfrm>
          <a:prstGeom prst="rect">
            <a:avLst/>
          </a:prstGeom>
          <a:noFill/>
        </p:spPr>
        <p:txBody>
          <a:bodyPr wrap="square" rtlCol="0">
            <a:spAutoFit/>
          </a:bodyPr>
          <a:lstStyle/>
          <a:p>
            <a:r>
              <a:rPr lang="es-CO" dirty="0" err="1" smtClean="0"/>
              <a:t>aaa</a:t>
            </a:r>
            <a:endParaRPr lang="es-CO" dirty="0"/>
          </a:p>
        </p:txBody>
      </p:sp>
      <p:sp>
        <p:nvSpPr>
          <p:cNvPr id="16" name="15 CuadroTexto"/>
          <p:cNvSpPr txBox="1"/>
          <p:nvPr/>
        </p:nvSpPr>
        <p:spPr>
          <a:xfrm>
            <a:off x="1622994" y="2177766"/>
            <a:ext cx="1754864" cy="1477328"/>
          </a:xfrm>
          <a:prstGeom prst="rect">
            <a:avLst/>
          </a:prstGeom>
          <a:noFill/>
        </p:spPr>
        <p:txBody>
          <a:bodyPr wrap="square" rtlCol="0">
            <a:spAutoFit/>
          </a:bodyPr>
          <a:lstStyle/>
          <a:p>
            <a:pPr algn="just"/>
            <a:r>
              <a:rPr lang="es-CO" dirty="0" smtClean="0">
                <a:solidFill>
                  <a:schemeClr val="bg1"/>
                </a:solidFill>
              </a:rPr>
              <a:t>¿Creen que incurrieron  en algún error al solucionar el taller?</a:t>
            </a:r>
            <a:endParaRPr lang="es-CO" dirty="0">
              <a:solidFill>
                <a:schemeClr val="bg1"/>
              </a:solidFill>
            </a:endParaRPr>
          </a:p>
        </p:txBody>
      </p:sp>
      <p:graphicFrame>
        <p:nvGraphicFramePr>
          <p:cNvPr id="5" name="4 Diagrama"/>
          <p:cNvGraphicFramePr/>
          <p:nvPr>
            <p:extLst>
              <p:ext uri="{D42A27DB-BD31-4B8C-83A1-F6EECF244321}">
                <p14:modId xmlns:p14="http://schemas.microsoft.com/office/powerpoint/2010/main" val="3828786969"/>
              </p:ext>
            </p:extLst>
          </p:nvPr>
        </p:nvGraphicFramePr>
        <p:xfrm>
          <a:off x="384476" y="1578634"/>
          <a:ext cx="8145473" cy="3382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741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7</a:t>
            </a:fld>
            <a:endParaRPr lang="en-US"/>
          </a:p>
        </p:txBody>
      </p:sp>
      <p:sp>
        <p:nvSpPr>
          <p:cNvPr id="4" name="1 Título"/>
          <p:cNvSpPr txBox="1">
            <a:spLocks/>
          </p:cNvSpPr>
          <p:nvPr/>
        </p:nvSpPr>
        <p:spPr>
          <a:xfrm>
            <a:off x="457199" y="551323"/>
            <a:ext cx="8543925" cy="857250"/>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200" b="1" dirty="0" smtClean="0">
                <a:solidFill>
                  <a:schemeClr val="tx1"/>
                </a:solidFill>
              </a:rPr>
              <a:t>PROPÓSITOS: PRUEBA DE CARACTERIZACIÓN </a:t>
            </a:r>
            <a:endParaRPr lang="es-CO" sz="3200" b="1" dirty="0">
              <a:solidFill>
                <a:schemeClr val="tx1"/>
              </a:solidFill>
            </a:endParaRPr>
          </a:p>
        </p:txBody>
      </p:sp>
      <p:graphicFrame>
        <p:nvGraphicFramePr>
          <p:cNvPr id="5" name="4 Diagrama"/>
          <p:cNvGraphicFramePr/>
          <p:nvPr>
            <p:extLst>
              <p:ext uri="{D42A27DB-BD31-4B8C-83A1-F6EECF244321}">
                <p14:modId xmlns:p14="http://schemas.microsoft.com/office/powerpoint/2010/main" val="3262795461"/>
              </p:ext>
            </p:extLst>
          </p:nvPr>
        </p:nvGraphicFramePr>
        <p:xfrm>
          <a:off x="1524000" y="1282700"/>
          <a:ext cx="5838825"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3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redondeado"/>
          <p:cNvSpPr/>
          <p:nvPr/>
        </p:nvSpPr>
        <p:spPr>
          <a:xfrm>
            <a:off x="436760" y="3510455"/>
            <a:ext cx="6163737" cy="154502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Rectángulo redondeado"/>
          <p:cNvSpPr/>
          <p:nvPr/>
        </p:nvSpPr>
        <p:spPr>
          <a:xfrm>
            <a:off x="6705158" y="1303283"/>
            <a:ext cx="2297314" cy="34161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8</a:t>
            </a:fld>
            <a:endParaRPr lang="en-US"/>
          </a:p>
        </p:txBody>
      </p:sp>
      <p:sp>
        <p:nvSpPr>
          <p:cNvPr id="5" name="1 Título"/>
          <p:cNvSpPr txBox="1">
            <a:spLocks/>
          </p:cNvSpPr>
          <p:nvPr/>
        </p:nvSpPr>
        <p:spPr>
          <a:xfrm>
            <a:off x="531353" y="170843"/>
            <a:ext cx="8229600" cy="857250"/>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a:solidFill>
                  <a:schemeClr val="tx1"/>
                </a:solidFill>
              </a:rPr>
              <a:t>1° Momento: Prueba de caracterización </a:t>
            </a:r>
            <a:r>
              <a:rPr lang="es-CO" sz="2400" b="1" dirty="0">
                <a:solidFill>
                  <a:schemeClr val="tx1"/>
                </a:solidFill>
              </a:rPr>
              <a:t>(20´)</a:t>
            </a:r>
            <a:r>
              <a:rPr lang="es-CO" sz="3600" b="1" dirty="0">
                <a:solidFill>
                  <a:schemeClr val="tx1"/>
                </a:solidFill>
              </a:rPr>
              <a:t>  </a:t>
            </a:r>
          </a:p>
        </p:txBody>
      </p:sp>
      <p:sp>
        <p:nvSpPr>
          <p:cNvPr id="6" name="5 Rectángulo"/>
          <p:cNvSpPr/>
          <p:nvPr/>
        </p:nvSpPr>
        <p:spPr>
          <a:xfrm>
            <a:off x="580131" y="3840438"/>
            <a:ext cx="3323782" cy="769441"/>
          </a:xfrm>
          <a:prstGeom prst="rect">
            <a:avLst/>
          </a:prstGeom>
          <a:solidFill>
            <a:schemeClr val="accent6">
              <a:lumMod val="20000"/>
              <a:lumOff val="80000"/>
            </a:schemeClr>
          </a:solidFill>
          <a:ln>
            <a:solidFill>
              <a:srgbClr val="00B050"/>
            </a:solidFill>
          </a:ln>
        </p:spPr>
        <p:txBody>
          <a:bodyPr wrap="square">
            <a:spAutoFit/>
          </a:bodyPr>
          <a:lstStyle/>
          <a:p>
            <a:pPr algn="just"/>
            <a:r>
              <a:rPr lang="es-CO" sz="1100" dirty="0"/>
              <a:t>Verificar si el estudiante reconoce las variaciones que se presentan en una tabla de frecuencias, tras cambiar los extremos de los intervalos, como aspectos problemáticos en su </a:t>
            </a:r>
            <a:r>
              <a:rPr lang="es-CO" sz="1100" dirty="0" smtClean="0"/>
              <a:t>construcción. </a:t>
            </a:r>
            <a:endParaRPr lang="es-CO" sz="1100" dirty="0"/>
          </a:p>
        </p:txBody>
      </p:sp>
      <p:sp>
        <p:nvSpPr>
          <p:cNvPr id="9" name="1 Título"/>
          <p:cNvSpPr txBox="1">
            <a:spLocks/>
          </p:cNvSpPr>
          <p:nvPr/>
        </p:nvSpPr>
        <p:spPr>
          <a:xfrm>
            <a:off x="436760" y="469179"/>
            <a:ext cx="8229600" cy="85725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CO" sz="2000" b="1" dirty="0" smtClean="0">
                <a:solidFill>
                  <a:schemeClr val="tx2"/>
                </a:solidFill>
              </a:rPr>
              <a:t>REFLEXIÓN/PROPÓSITOS</a:t>
            </a:r>
            <a:endParaRPr lang="es-CO" sz="2000" b="1" dirty="0">
              <a:solidFill>
                <a:schemeClr val="tx2"/>
              </a:solidFill>
            </a:endParaRPr>
          </a:p>
        </p:txBody>
      </p:sp>
      <p:pic>
        <p:nvPicPr>
          <p:cNvPr id="27" name="26 Imagen"/>
          <p:cNvPicPr/>
          <p:nvPr/>
        </p:nvPicPr>
        <p:blipFill rotWithShape="1">
          <a:blip r:embed="rId2"/>
          <a:srcRect l="49597" t="51789" r="25475" b="21810"/>
          <a:stretch/>
        </p:blipFill>
        <p:spPr bwMode="auto">
          <a:xfrm>
            <a:off x="4359920" y="3669839"/>
            <a:ext cx="1985876" cy="1240230"/>
          </a:xfrm>
          <a:prstGeom prst="rect">
            <a:avLst/>
          </a:prstGeom>
          <a:ln w="38100">
            <a:solidFill>
              <a:schemeClr val="tx1"/>
            </a:solidFill>
          </a:ln>
          <a:effectLst>
            <a:softEdge rad="112500"/>
          </a:effectLst>
          <a:extLst>
            <a:ext uri="{53640926-AAD7-44D8-BBD7-CCE9431645EC}">
              <a14:shadowObscured xmlns:a14="http://schemas.microsoft.com/office/drawing/2010/main"/>
            </a:ext>
          </a:extLst>
        </p:spPr>
      </p:pic>
      <p:sp>
        <p:nvSpPr>
          <p:cNvPr id="28" name="27 Flecha derecha"/>
          <p:cNvSpPr/>
          <p:nvPr/>
        </p:nvSpPr>
        <p:spPr>
          <a:xfrm>
            <a:off x="3991088" y="4225159"/>
            <a:ext cx="468391" cy="1903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5" name="34 Grupo"/>
          <p:cNvGrpSpPr/>
          <p:nvPr/>
        </p:nvGrpSpPr>
        <p:grpSpPr>
          <a:xfrm>
            <a:off x="6842349" y="1326429"/>
            <a:ext cx="1918604" cy="3260653"/>
            <a:chOff x="6842349" y="1326429"/>
            <a:chExt cx="1918604" cy="3260653"/>
          </a:xfrm>
        </p:grpSpPr>
        <p:sp>
          <p:nvSpPr>
            <p:cNvPr id="8" name="7 CuadroTexto"/>
            <p:cNvSpPr txBox="1"/>
            <p:nvPr/>
          </p:nvSpPr>
          <p:spPr>
            <a:xfrm>
              <a:off x="6910086" y="3279032"/>
              <a:ext cx="1850867" cy="1308050"/>
            </a:xfrm>
            <a:prstGeom prst="rect">
              <a:avLst/>
            </a:prstGeom>
            <a:solidFill>
              <a:schemeClr val="accent5">
                <a:lumMod val="60000"/>
                <a:lumOff val="40000"/>
              </a:schemeClr>
            </a:solidFill>
            <a:ln>
              <a:solidFill>
                <a:srgbClr val="FF0000"/>
              </a:solidFill>
            </a:ln>
          </p:spPr>
          <p:txBody>
            <a:bodyPr wrap="square" rtlCol="0">
              <a:spAutoFit/>
            </a:bodyPr>
            <a:lstStyle/>
            <a:p>
              <a:pPr algn="just"/>
              <a:r>
                <a:rPr lang="es-CO" sz="1100" dirty="0"/>
                <a:t>Identificar si el estudiante usa de manera acrítica la tabla que arroja el programa, dado que ésta no incluye los extremos de los intervalos, el título, ni las etiquetas.</a:t>
              </a:r>
              <a:endParaRPr lang="es-CO" sz="1100" b="1" dirty="0">
                <a:solidFill>
                  <a:srgbClr val="FF0000"/>
                </a:solidFill>
              </a:endParaRPr>
            </a:p>
          </p:txBody>
        </p:sp>
        <p:pic>
          <p:nvPicPr>
            <p:cNvPr id="25" name="24 Imagen"/>
            <p:cNvPicPr/>
            <p:nvPr/>
          </p:nvPicPr>
          <p:blipFill rotWithShape="1">
            <a:blip r:embed="rId2"/>
            <a:srcRect l="23672" t="39211" r="50430" b="21810"/>
            <a:stretch/>
          </p:blipFill>
          <p:spPr bwMode="auto">
            <a:xfrm>
              <a:off x="6842349" y="1326429"/>
              <a:ext cx="1898995" cy="1582692"/>
            </a:xfrm>
            <a:prstGeom prst="rect">
              <a:avLst/>
            </a:prstGeom>
            <a:solidFill>
              <a:schemeClr val="accent5">
                <a:lumMod val="60000"/>
                <a:lumOff val="40000"/>
              </a:schemeClr>
            </a:solidFill>
            <a:ln w="38100">
              <a:solidFill>
                <a:srgbClr val="FF0000"/>
              </a:solidFill>
            </a:ln>
            <a:effectLst>
              <a:softEdge rad="112500"/>
            </a:effectLst>
            <a:extLst>
              <a:ext uri="{53640926-AAD7-44D8-BBD7-CCE9431645EC}">
                <a14:shadowObscured xmlns:a14="http://schemas.microsoft.com/office/drawing/2010/main"/>
              </a:ext>
            </a:extLst>
          </p:spPr>
        </p:pic>
        <p:sp>
          <p:nvSpPr>
            <p:cNvPr id="29" name="28 Flecha abajo"/>
            <p:cNvSpPr/>
            <p:nvPr/>
          </p:nvSpPr>
          <p:spPr>
            <a:xfrm>
              <a:off x="7708621" y="2935531"/>
              <a:ext cx="273906" cy="2942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34" name="33 Grupo"/>
          <p:cNvGrpSpPr/>
          <p:nvPr/>
        </p:nvGrpSpPr>
        <p:grpSpPr>
          <a:xfrm>
            <a:off x="418832" y="1470598"/>
            <a:ext cx="6080119" cy="1925883"/>
            <a:chOff x="418832" y="1470598"/>
            <a:chExt cx="6174247" cy="1925883"/>
          </a:xfrm>
        </p:grpSpPr>
        <p:sp>
          <p:nvSpPr>
            <p:cNvPr id="33" name="32 Rectángulo redondeado"/>
            <p:cNvSpPr/>
            <p:nvPr/>
          </p:nvSpPr>
          <p:spPr>
            <a:xfrm>
              <a:off x="418832" y="1470598"/>
              <a:ext cx="6174247" cy="19258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2384151" y="2325528"/>
              <a:ext cx="4114800" cy="938719"/>
            </a:xfrm>
            <a:prstGeom prst="rect">
              <a:avLst/>
            </a:prstGeom>
            <a:solidFill>
              <a:schemeClr val="accent4">
                <a:lumMod val="60000"/>
                <a:lumOff val="40000"/>
              </a:schemeClr>
            </a:solidFill>
          </p:spPr>
          <p:txBody>
            <a:bodyPr wrap="square">
              <a:spAutoFit/>
            </a:bodyPr>
            <a:lstStyle/>
            <a:p>
              <a:pPr algn="just"/>
              <a:r>
                <a:rPr lang="es-CO" sz="1100" dirty="0"/>
                <a:t>Establecer si el estudiante identifica la ausencia de características esenciales de una tabla de frecuencias de datos </a:t>
              </a:r>
              <a:r>
                <a:rPr lang="es-CO" sz="1100" dirty="0" smtClean="0"/>
                <a:t>agrupados (título</a:t>
              </a:r>
              <a:r>
                <a:rPr lang="es-CO" sz="1100" dirty="0"/>
                <a:t>, </a:t>
              </a:r>
              <a:r>
                <a:rPr lang="es-CO" sz="1100" dirty="0" smtClean="0"/>
                <a:t>extremos </a:t>
              </a:r>
              <a:r>
                <a:rPr lang="es-CO" sz="1100" dirty="0"/>
                <a:t>de los </a:t>
              </a:r>
              <a:r>
                <a:rPr lang="es-CO" sz="1100" dirty="0" smtClean="0"/>
                <a:t>intervalos, </a:t>
              </a:r>
              <a:r>
                <a:rPr lang="es-CO" sz="1100" dirty="0"/>
                <a:t>etiquetas, </a:t>
              </a:r>
              <a:r>
                <a:rPr lang="es-CO" sz="1100" dirty="0" smtClean="0"/>
                <a:t>etc.), para </a:t>
              </a:r>
              <a:r>
                <a:rPr lang="es-CO" sz="1100" dirty="0"/>
                <a:t>su respectiva lectura, como factor problemático en la interpretación de la información allí reportada.</a:t>
              </a:r>
            </a:p>
          </p:txBody>
        </p:sp>
        <p:pic>
          <p:nvPicPr>
            <p:cNvPr id="26" name="25 Imagen"/>
            <p:cNvPicPr/>
            <p:nvPr/>
          </p:nvPicPr>
          <p:blipFill rotWithShape="1">
            <a:blip r:embed="rId2"/>
            <a:srcRect l="49570" t="39211" r="23035" b="48991"/>
            <a:stretch/>
          </p:blipFill>
          <p:spPr bwMode="auto">
            <a:xfrm>
              <a:off x="513425" y="1470598"/>
              <a:ext cx="3421338" cy="723275"/>
            </a:xfrm>
            <a:prstGeom prst="rect">
              <a:avLst/>
            </a:prstGeom>
            <a:ln w="38100">
              <a:solidFill>
                <a:schemeClr val="tx1"/>
              </a:solidFill>
            </a:ln>
            <a:effectLst>
              <a:softEdge rad="112500"/>
            </a:effectLst>
            <a:extLst>
              <a:ext uri="{53640926-AAD7-44D8-BBD7-CCE9431645EC}">
                <a14:shadowObscured xmlns:a14="http://schemas.microsoft.com/office/drawing/2010/main"/>
              </a:ext>
            </a:extLst>
          </p:spPr>
        </p:pic>
        <p:sp>
          <p:nvSpPr>
            <p:cNvPr id="30" name="29 Flecha curvada hacia la izquierda"/>
            <p:cNvSpPr/>
            <p:nvPr/>
          </p:nvSpPr>
          <p:spPr>
            <a:xfrm rot="19116270">
              <a:off x="3973160" y="1714566"/>
              <a:ext cx="560472" cy="479307"/>
            </a:xfrm>
            <a:prstGeom prst="curved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spTree>
    <p:extLst>
      <p:ext uri="{BB962C8B-B14F-4D97-AF65-F5344CB8AC3E}">
        <p14:creationId xmlns:p14="http://schemas.microsoft.com/office/powerpoint/2010/main" val="2196104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9F3119-FCE3-483E-974B-761A17D1F87E}" type="datetime8">
              <a:rPr lang="es-CO" smtClean="0"/>
              <a:t>03/06/2019 07:08 p.m.</a:t>
            </a:fld>
            <a:endParaRPr lang="es-ES" dirty="0"/>
          </a:p>
        </p:txBody>
      </p:sp>
      <p:sp>
        <p:nvSpPr>
          <p:cNvPr id="3" name="2 Marcador de número de diapositiva"/>
          <p:cNvSpPr>
            <a:spLocks noGrp="1"/>
          </p:cNvSpPr>
          <p:nvPr>
            <p:ph type="sldNum" sz="quarter" idx="12"/>
          </p:nvPr>
        </p:nvSpPr>
        <p:spPr/>
        <p:txBody>
          <a:bodyPr/>
          <a:lstStyle/>
          <a:p>
            <a:fld id="{687D7A59-36E2-48B9-B146-C1E59501F63F}" type="slidenum">
              <a:rPr lang="en-US" smtClean="0"/>
              <a:pPr/>
              <a:t>9</a:t>
            </a:fld>
            <a:endParaRPr lang="en-US"/>
          </a:p>
        </p:txBody>
      </p:sp>
      <p:sp>
        <p:nvSpPr>
          <p:cNvPr id="4" name="1 Título"/>
          <p:cNvSpPr txBox="1">
            <a:spLocks/>
          </p:cNvSpPr>
          <p:nvPr/>
        </p:nvSpPr>
        <p:spPr>
          <a:xfrm>
            <a:off x="394718" y="125706"/>
            <a:ext cx="8229600" cy="857250"/>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600" b="1" dirty="0">
                <a:solidFill>
                  <a:schemeClr val="tx1"/>
                </a:solidFill>
              </a:rPr>
              <a:t>2</a:t>
            </a:r>
            <a:r>
              <a:rPr lang="es-CO" sz="3600" b="1" dirty="0" smtClean="0">
                <a:solidFill>
                  <a:schemeClr val="tx1"/>
                </a:solidFill>
              </a:rPr>
              <a:t>° Momento: Socialización de resultados </a:t>
            </a:r>
            <a:r>
              <a:rPr lang="es-CO" sz="2400" b="1" dirty="0" smtClean="0">
                <a:solidFill>
                  <a:schemeClr val="tx1"/>
                </a:solidFill>
              </a:rPr>
              <a:t>(20´)</a:t>
            </a:r>
            <a:r>
              <a:rPr lang="es-CO" sz="3600" b="1" dirty="0" smtClean="0">
                <a:solidFill>
                  <a:schemeClr val="tx1"/>
                </a:solidFill>
              </a:rPr>
              <a:t>  </a:t>
            </a:r>
            <a:endParaRPr lang="es-CO" sz="3600" b="1" dirty="0">
              <a:solidFill>
                <a:schemeClr val="tx1"/>
              </a:solidFill>
            </a:endParaRPr>
          </a:p>
        </p:txBody>
      </p:sp>
      <p:pic>
        <p:nvPicPr>
          <p:cNvPr id="15" name="Picture 8" descr="Resultado de imagen para estand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805" y="1971365"/>
            <a:ext cx="1821897" cy="1821897"/>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a la derecha con bandas 10"/>
          <p:cNvSpPr/>
          <p:nvPr/>
        </p:nvSpPr>
        <p:spPr>
          <a:xfrm>
            <a:off x="2855360" y="4028706"/>
            <a:ext cx="497746" cy="18828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p>
        </p:txBody>
      </p:sp>
      <p:sp>
        <p:nvSpPr>
          <p:cNvPr id="31" name="30 CuadroTexto"/>
          <p:cNvSpPr txBox="1"/>
          <p:nvPr/>
        </p:nvSpPr>
        <p:spPr>
          <a:xfrm>
            <a:off x="242342" y="3753515"/>
            <a:ext cx="2518875" cy="738664"/>
          </a:xfrm>
          <a:prstGeom prst="rect">
            <a:avLst/>
          </a:prstGeom>
          <a:noFill/>
        </p:spPr>
        <p:txBody>
          <a:bodyPr wrap="square" rtlCol="0">
            <a:spAutoFit/>
          </a:bodyPr>
          <a:lstStyle/>
          <a:p>
            <a:pPr algn="just"/>
            <a:r>
              <a:rPr lang="es-CO" sz="1400" dirty="0" smtClean="0"/>
              <a:t>No argumentan las variaciones que se generan en una tabla al manipular el software</a:t>
            </a:r>
            <a:endParaRPr lang="es-CO" sz="1400" dirty="0"/>
          </a:p>
        </p:txBody>
      </p:sp>
      <p:sp>
        <p:nvSpPr>
          <p:cNvPr id="35" name="Flecha: a la derecha con bandas 10"/>
          <p:cNvSpPr/>
          <p:nvPr/>
        </p:nvSpPr>
        <p:spPr>
          <a:xfrm>
            <a:off x="2872132" y="2719915"/>
            <a:ext cx="474975" cy="18385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p>
        </p:txBody>
      </p:sp>
      <p:sp>
        <p:nvSpPr>
          <p:cNvPr id="38" name="37 CuadroTexto"/>
          <p:cNvSpPr txBox="1"/>
          <p:nvPr/>
        </p:nvSpPr>
        <p:spPr>
          <a:xfrm>
            <a:off x="242342" y="2512981"/>
            <a:ext cx="2574332" cy="738664"/>
          </a:xfrm>
          <a:prstGeom prst="rect">
            <a:avLst/>
          </a:prstGeom>
          <a:noFill/>
        </p:spPr>
        <p:txBody>
          <a:bodyPr wrap="square" rtlCol="0">
            <a:spAutoFit/>
          </a:bodyPr>
          <a:lstStyle/>
          <a:p>
            <a:pPr algn="just"/>
            <a:r>
              <a:rPr lang="es-CO" sz="1400" dirty="0" smtClean="0"/>
              <a:t>Usa de manera acrítica la información arrojada por el software</a:t>
            </a:r>
            <a:endParaRPr lang="es-CO" sz="1400" dirty="0"/>
          </a:p>
        </p:txBody>
      </p:sp>
      <p:sp>
        <p:nvSpPr>
          <p:cNvPr id="40" name="39 CuadroTexto"/>
          <p:cNvSpPr txBox="1"/>
          <p:nvPr/>
        </p:nvSpPr>
        <p:spPr>
          <a:xfrm>
            <a:off x="186885" y="1238571"/>
            <a:ext cx="2685247" cy="954107"/>
          </a:xfrm>
          <a:prstGeom prst="rect">
            <a:avLst/>
          </a:prstGeom>
          <a:noFill/>
        </p:spPr>
        <p:txBody>
          <a:bodyPr wrap="square" rtlCol="0">
            <a:spAutoFit/>
          </a:bodyPr>
          <a:lstStyle/>
          <a:p>
            <a:pPr algn="just"/>
            <a:r>
              <a:rPr lang="es-CO" sz="1400" dirty="0" smtClean="0"/>
              <a:t>No reconoce la importancia de los aspectos estructurales de una tabla para su interpretación (omiten su ausencia)</a:t>
            </a:r>
            <a:endParaRPr lang="es-CO" sz="1400" dirty="0"/>
          </a:p>
        </p:txBody>
      </p:sp>
      <p:sp>
        <p:nvSpPr>
          <p:cNvPr id="49" name="Flecha: a la derecha con bandas 10"/>
          <p:cNvSpPr/>
          <p:nvPr/>
        </p:nvSpPr>
        <p:spPr>
          <a:xfrm>
            <a:off x="2881224" y="1526119"/>
            <a:ext cx="474975" cy="18385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p>
        </p:txBody>
      </p:sp>
    </p:spTree>
    <p:extLst>
      <p:ext uri="{BB962C8B-B14F-4D97-AF65-F5344CB8AC3E}">
        <p14:creationId xmlns:p14="http://schemas.microsoft.com/office/powerpoint/2010/main" val="2462797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1840</TotalTime>
  <Words>1094</Words>
  <Application>Microsoft Office PowerPoint</Application>
  <PresentationFormat>Presentación en pantalla (16:9)</PresentationFormat>
  <Paragraphs>131</Paragraphs>
  <Slides>17</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Aharoni</vt:lpstr>
      <vt:lpstr>Calibri</vt:lpstr>
      <vt:lpstr>Candara</vt:lpstr>
      <vt:lpstr>Impact</vt:lpstr>
      <vt:lpstr>Symbol</vt:lpstr>
      <vt:lpstr>Times New Roman</vt:lpstr>
      <vt:lpstr>Wingdings</vt:lpstr>
      <vt:lpstr>Forma de onda</vt:lpstr>
      <vt:lpstr>TECNOLOGÍA DIGITAL EN LA SUPERACIÓN DE ERRORES ASOCIADOS A LA INTERPRETACIÓN DE TABLAS DE FRECUENCIA  -Taller-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Pedagogica Nacional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Torres Bohórquez T.Bohórquez</dc:creator>
  <cp:lastModifiedBy>NA</cp:lastModifiedBy>
  <cp:revision>270</cp:revision>
  <dcterms:created xsi:type="dcterms:W3CDTF">2015-08-19T16:25:29Z</dcterms:created>
  <dcterms:modified xsi:type="dcterms:W3CDTF">2019-06-04T00:16:54Z</dcterms:modified>
</cp:coreProperties>
</file>